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4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4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3 Encryption"/>
          <p:cNvSpPr txBox="1"/>
          <p:nvPr>
            <p:ph type="title" idx="4294967295"/>
          </p:nvPr>
        </p:nvSpPr>
        <p:spPr>
          <a:xfrm>
            <a:off x="407937" y="-1261721"/>
            <a:ext cx="12188926" cy="3302001"/>
          </a:xfrm>
          <a:prstGeom prst="rect">
            <a:avLst/>
          </a:prstGeom>
        </p:spPr>
        <p:txBody>
          <a:bodyPr anchor="b"/>
          <a:lstStyle>
            <a:lvl1pPr>
              <a:defRPr sz="6900"/>
            </a:lvl1pPr>
          </a:lstStyle>
          <a:p>
            <a:pPr/>
            <a:r>
              <a:t>S3 Encryption</a:t>
            </a:r>
          </a:p>
        </p:txBody>
      </p:sp>
      <p:sp>
        <p:nvSpPr>
          <p:cNvPr id="120" name="In Transit:"/>
          <p:cNvSpPr txBox="1"/>
          <p:nvPr/>
        </p:nvSpPr>
        <p:spPr>
          <a:xfrm>
            <a:off x="1507680" y="3236570"/>
            <a:ext cx="15364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In Transit:</a:t>
            </a:r>
          </a:p>
        </p:txBody>
      </p:sp>
      <p:sp>
        <p:nvSpPr>
          <p:cNvPr id="121" name="SSL / TLS"/>
          <p:cNvSpPr txBox="1"/>
          <p:nvPr/>
        </p:nvSpPr>
        <p:spPr>
          <a:xfrm>
            <a:off x="1508239" y="3789020"/>
            <a:ext cx="187139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SSL / TLS</a:t>
            </a:r>
          </a:p>
        </p:txBody>
      </p:sp>
      <p:sp>
        <p:nvSpPr>
          <p:cNvPr id="122" name="At rest:"/>
          <p:cNvSpPr txBox="1"/>
          <p:nvPr/>
        </p:nvSpPr>
        <p:spPr>
          <a:xfrm>
            <a:off x="1518043" y="4341470"/>
            <a:ext cx="11588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At rest:</a:t>
            </a:r>
          </a:p>
        </p:txBody>
      </p:sp>
      <p:sp>
        <p:nvSpPr>
          <p:cNvPr id="123" name="Server Side Encryption:"/>
          <p:cNvSpPr txBox="1"/>
          <p:nvPr/>
        </p:nvSpPr>
        <p:spPr>
          <a:xfrm>
            <a:off x="1533487" y="4893920"/>
            <a:ext cx="38519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 Side Encryption:</a:t>
            </a:r>
          </a:p>
        </p:txBody>
      </p:sp>
      <p:sp>
        <p:nvSpPr>
          <p:cNvPr id="124" name="S3 Managed Keys - SSE-S3 (AES 256)"/>
          <p:cNvSpPr txBox="1"/>
          <p:nvPr/>
        </p:nvSpPr>
        <p:spPr>
          <a:xfrm>
            <a:off x="1534757" y="5446370"/>
            <a:ext cx="63407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S3 Managed Keys - SSE-S3 (AES 256)</a:t>
            </a:r>
          </a:p>
        </p:txBody>
      </p:sp>
      <p:sp>
        <p:nvSpPr>
          <p:cNvPr id="125" name="AWS Key Management Service, Managed Keys, SSE-KMS"/>
          <p:cNvSpPr txBox="1"/>
          <p:nvPr/>
        </p:nvSpPr>
        <p:spPr>
          <a:xfrm>
            <a:off x="1546187" y="5998820"/>
            <a:ext cx="9279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AWS Key Management Service, Managed Keys, SSE-KMS</a:t>
            </a:r>
          </a:p>
        </p:txBody>
      </p:sp>
      <p:sp>
        <p:nvSpPr>
          <p:cNvPr id="126" name="Server Side Encryption with Customer Provided Keys - SSE-C"/>
          <p:cNvSpPr txBox="1"/>
          <p:nvPr/>
        </p:nvSpPr>
        <p:spPr>
          <a:xfrm>
            <a:off x="1546187" y="6551270"/>
            <a:ext cx="98395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Server Side Encryption with Customer Provided Keys - SSE-C</a:t>
            </a:r>
          </a:p>
        </p:txBody>
      </p:sp>
      <p:sp>
        <p:nvSpPr>
          <p:cNvPr id="127" name="Client Side Encryption"/>
          <p:cNvSpPr txBox="1"/>
          <p:nvPr/>
        </p:nvSpPr>
        <p:spPr>
          <a:xfrm>
            <a:off x="1533487" y="7103720"/>
            <a:ext cx="36700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Client Side Encryption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7" grpId="8"/>
      <p:bldP build="whole" bldLvl="1" animBg="1" rev="0" advAuto="0" spid="126" grpId="7"/>
      <p:bldP build="whole" bldLvl="1" animBg="1" rev="0" advAuto="0" spid="122" grpId="3"/>
      <p:bldP build="whole" bldLvl="1" animBg="1" rev="0" advAuto="0" spid="124" grpId="5"/>
      <p:bldP build="whole" bldLvl="1" animBg="1" rev="0" advAuto="0" spid="125" grpId="6"/>
      <p:bldP build="whole" bldLvl="1" animBg="1" rev="0" advAuto="0" spid="120" grpId="1"/>
      <p:bldP build="whole" bldLvl="1" animBg="1" rev="0" advAuto="0" spid="123" grpId="4"/>
      <p:bldP build="whole" bldLvl="1" animBg="1" rev="0" advAuto="0" spid="121"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Screenshot 2019-08-08 at 11.42.02 PM.png" descr="Screenshot 2019-08-08 at 11.42.02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Screenshot 2019-08-08 at 11.44.06 PM.png" descr="Screenshot 2019-08-08 at 11.44.06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Screenshot 2019-08-11 at 10.49.31 PM.png" descr="Screenshot 2019-08-11 at 10.49.31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Screenshot 2019-08-11 at 10.51.28 PM.png" descr="Screenshot 2019-08-11 at 10.51.28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shot 2019-08-11 at 10.51.48 PM.png" descr="Screenshot 2019-08-11 at 10.51.48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Screenshot 2019-08-11 at 10.52.16 PM.png" descr="Screenshot 2019-08-11 at 10.52.16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Screenshot 2019-08-11 at 10.52.23 PM.png" descr="Screenshot 2019-08-11 at 10.52.23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Screenshot 2019-08-11 at 10.53.15 PM.png" descr="Screenshot 2019-08-11 at 10.53.15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blinds dir="ver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Screenshot 2019-08-11 at 10.53.24 PM.png" descr="Screenshot 2019-08-11 at 10.53.2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Screenshot 2019-08-11 at 10.53.34 PM.png" descr="Screenshot 2019-08-11 at 10.53.3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30" name="Every time a file is uploaded to S3, a PUT request is initiated"/>
          <p:cNvSpPr txBox="1"/>
          <p:nvPr/>
        </p:nvSpPr>
        <p:spPr>
          <a:xfrm>
            <a:off x="1507680" y="3236570"/>
            <a:ext cx="91670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Every time a file is uploaded to S3, a PUT request is initiated</a:t>
            </a:r>
          </a:p>
        </p:txBody>
      </p:sp>
      <p:sp>
        <p:nvSpPr>
          <p:cNvPr id="131" name="This is what a PUT request looks like:…"/>
          <p:cNvSpPr txBox="1"/>
          <p:nvPr/>
        </p:nvSpPr>
        <p:spPr>
          <a:xfrm>
            <a:off x="1520939" y="4893920"/>
            <a:ext cx="5961203" cy="4144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This is what a PUT request looks like:</a:t>
            </a:r>
          </a:p>
          <a:p>
            <a:pPr algn="l"/>
            <a:r>
              <a:t>    </a:t>
            </a:r>
          </a:p>
          <a:p>
            <a:pPr algn="l"/>
            <a:r>
              <a:t>    PUT /myfile HTTP/1.1</a:t>
            </a:r>
          </a:p>
          <a:p>
            <a:pPr algn="l"/>
            <a:r>
              <a:t>    Host: myBucket.s3.amazonaws.com</a:t>
            </a:r>
          </a:p>
          <a:p>
            <a:pPr algn="l"/>
            <a:r>
              <a:t>    Date: Thu, 8 Aug 2019 12:54:27 GMT</a:t>
            </a:r>
          </a:p>
          <a:p>
            <a:pPr algn="l"/>
            <a:r>
              <a:t>    Authorisation: authorisation string</a:t>
            </a:r>
          </a:p>
          <a:p>
            <a:pPr algn="l"/>
            <a:r>
              <a:t>    Content-Type: text/plain</a:t>
            </a:r>
          </a:p>
          <a:p>
            <a:pPr algn="l"/>
            <a:r>
              <a:t>    Content-Length: 27364</a:t>
            </a:r>
          </a:p>
          <a:p>
            <a:pPr algn="l"/>
            <a:r>
              <a:t>    x-amz-meta-author: Anmol</a:t>
            </a:r>
          </a:p>
          <a:p>
            <a:pPr algn="l"/>
            <a:r>
              <a:t>    Expect: 100-continue</a:t>
            </a:r>
          </a:p>
          <a:p>
            <a:pPr algn="l"/>
            <a:r>
              <a:t>    [27364 bytes of object data]</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0"/>
                                        </p:tgtEl>
                                        <p:attrNameLst>
                                          <p:attrName>style.visibility</p:attrName>
                                        </p:attrNameLst>
                                      </p:cBhvr>
                                      <p:to>
                                        <p:strVal val="visible"/>
                                      </p:to>
                                    </p:set>
                                    <p:animEffect filter="dissolve" transition="in">
                                      <p:cBhvr>
                                        <p:cTn id="7" dur="1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1"/>
                                        </p:tgtEl>
                                        <p:attrNameLst>
                                          <p:attrName>style.visibility</p:attrName>
                                        </p:attrNameLst>
                                      </p:cBhvr>
                                      <p:to>
                                        <p:strVal val="visible"/>
                                      </p:to>
                                    </p:set>
                                    <p:animEffect filter="dissolve" transition="in">
                                      <p:cBhvr>
                                        <p:cTn id="12" dur="1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 grpId="1"/>
      <p:bldP build="whole" bldLvl="1" animBg="1" rev="0" advAuto="0" spid="131"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Screenshot 2019-08-11 at 10.53.40 PM.png" descr="Screenshot 2019-08-11 at 10.53.40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shot 2019-08-11 at 10.53.59 PM.png" descr="Screenshot 2019-08-11 at 10.53.59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fallOver"/>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Screenshot 2019-08-11 at 10.54.41 PM.png" descr="Screenshot 2019-08-11 at 10.54.41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Screenshot 2019-08-11 at 10.54.49 PM.png" descr="Screenshot 2019-08-11 at 10.54.49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ageCurlDouble"/>
      </p:transition>
    </mc:Choice>
    <mc:Choice xmlns:p14="http://schemas.microsoft.com/office/powerpoint/2010/main" Requires="p14">
      <p:transition spd="med" advClick="1" p14:dur="1000">
        <p14:prism di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Screenshot 2019-08-11 at 10.56.24 PM.png" descr="Screenshot 2019-08-11 at 10.56.2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Screenshot 2019-08-11 at 10.56.40 PM.png" descr="Screenshot 2019-08-11 at 10.56.40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Screenshot 2019-08-11 at 10.56.52 PM.png" descr="Screenshot 2019-08-11 at 10.56.52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CDN"/>
          <p:cNvSpPr txBox="1"/>
          <p:nvPr>
            <p:ph type="ctrTitle"/>
          </p:nvPr>
        </p:nvSpPr>
        <p:spPr>
          <a:prstGeom prst="rect">
            <a:avLst/>
          </a:prstGeom>
        </p:spPr>
        <p:txBody>
          <a:bodyPr/>
          <a:lstStyle/>
          <a:p>
            <a:pPr/>
            <a:r>
              <a:t>CDN</a:t>
            </a:r>
          </a:p>
        </p:txBody>
      </p:sp>
      <p:sp>
        <p:nvSpPr>
          <p:cNvPr id="187" name="A Content-Delivery Network (CDN) is a system of distributed servers (network) that deliver webpages and other web content to a user based on the geographic locations of the user, the origin of the webpage, and a content delivery ser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78358">
              <a:defRPr b="0" sz="3663"/>
            </a:lvl1pPr>
          </a:lstStyle>
          <a:p>
            <a:pPr/>
            <a:r>
              <a:t>A Content-Delivery Network (CDN) is a system of distributed servers (network) that deliver webpages and other web content to a user based on the geographic locations of the user, the origin of the webpage, and a content delivery server</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190"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1"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192"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193" name="imageedit_1_9706140544.png" descr="imageedit_1_9706140544.png"/>
          <p:cNvPicPr>
            <a:picLocks noChangeAspect="1"/>
          </p:cNvPicPr>
          <p:nvPr/>
        </p:nvPicPr>
        <p:blipFill>
          <a:blip r:embed="rId3">
            <a:extLst/>
          </a:blip>
          <a:srcRect l="0" t="1185" r="0" b="47177"/>
          <a:stretch>
            <a:fillRect/>
          </a:stretch>
        </p:blipFill>
        <p:spPr>
          <a:xfrm>
            <a:off x="10030404" y="2644179"/>
            <a:ext cx="1330625" cy="1290216"/>
          </a:xfrm>
          <a:prstGeom prst="rect">
            <a:avLst/>
          </a:prstGeom>
          <a:ln w="12700">
            <a:miter lim="400000"/>
          </a:ln>
        </p:spPr>
      </p:pic>
      <p:pic>
        <p:nvPicPr>
          <p:cNvPr id="194"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195" name="imageedit_1_9706140544.png" descr="imageedit_1_9706140544.png"/>
          <p:cNvPicPr>
            <a:picLocks noChangeAspect="1"/>
          </p:cNvPicPr>
          <p:nvPr/>
        </p:nvPicPr>
        <p:blipFill>
          <a:blip r:embed="rId3">
            <a:extLst/>
          </a:blip>
          <a:srcRect l="0" t="1185" r="0" b="47177"/>
          <a:stretch>
            <a:fillRect/>
          </a:stretch>
        </p:blipFill>
        <p:spPr>
          <a:xfrm>
            <a:off x="3867861" y="4968279"/>
            <a:ext cx="1330625" cy="1290216"/>
          </a:xfrm>
          <a:prstGeom prst="rect">
            <a:avLst/>
          </a:prstGeom>
          <a:ln w="12700">
            <a:miter lim="400000"/>
          </a:ln>
        </p:spPr>
      </p:pic>
      <p:pic>
        <p:nvPicPr>
          <p:cNvPr id="196"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sp>
        <p:nvSpPr>
          <p:cNvPr id="197" name="Line"/>
          <p:cNvSpPr/>
          <p:nvPr/>
        </p:nvSpPr>
        <p:spPr>
          <a:xfrm flipV="1">
            <a:off x="4743449" y="3815408"/>
            <a:ext cx="1321743" cy="1321742"/>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198" name="Line"/>
          <p:cNvSpPr/>
          <p:nvPr/>
        </p:nvSpPr>
        <p:spPr>
          <a:xfrm flipV="1">
            <a:off x="6412516" y="3942408"/>
            <a:ext cx="1"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199" name="Line"/>
          <p:cNvSpPr/>
          <p:nvPr/>
        </p:nvSpPr>
        <p:spPr>
          <a:xfrm flipV="1">
            <a:off x="2630471" y="3381499"/>
            <a:ext cx="3405534" cy="142677"/>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00" name="Line"/>
          <p:cNvSpPr/>
          <p:nvPr/>
        </p:nvSpPr>
        <p:spPr>
          <a:xfrm>
            <a:off x="6896125" y="3446574"/>
            <a:ext cx="3249480" cy="12527"/>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01" name="Line"/>
          <p:cNvSpPr/>
          <p:nvPr/>
        </p:nvSpPr>
        <p:spPr>
          <a:xfrm flipH="1" flipV="1">
            <a:off x="6968628" y="3818012"/>
            <a:ext cx="3104473" cy="2117576"/>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dissolve" transition="in">
                                      <p:cBhvr>
                                        <p:cTn id="7" dur="1000"/>
                                        <p:tgtEl>
                                          <p:spTgt spid="19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1"/>
                                        </p:tgtEl>
                                        <p:attrNameLst>
                                          <p:attrName>style.visibility</p:attrName>
                                        </p:attrNameLst>
                                      </p:cBhvr>
                                      <p:to>
                                        <p:strVal val="visible"/>
                                      </p:to>
                                    </p:set>
                                    <p:animEffect filter="dissolve" transition="in">
                                      <p:cBhvr>
                                        <p:cTn id="11" dur="10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92"/>
                                        </p:tgtEl>
                                        <p:attrNameLst>
                                          <p:attrName>style.visibility</p:attrName>
                                        </p:attrNameLst>
                                      </p:cBhvr>
                                      <p:to>
                                        <p:strVal val="visible"/>
                                      </p:to>
                                    </p:set>
                                    <p:animEffect filter="dissolve" transition="in">
                                      <p:cBhvr>
                                        <p:cTn id="16" dur="1000"/>
                                        <p:tgtEl>
                                          <p:spTgt spid="192"/>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195"/>
                                        </p:tgtEl>
                                        <p:attrNameLst>
                                          <p:attrName>style.visibility</p:attrName>
                                        </p:attrNameLst>
                                      </p:cBhvr>
                                      <p:to>
                                        <p:strVal val="visible"/>
                                      </p:to>
                                    </p:set>
                                    <p:animEffect filter="dissolve" transition="in">
                                      <p:cBhvr>
                                        <p:cTn id="20" dur="1000"/>
                                        <p:tgtEl>
                                          <p:spTgt spid="195"/>
                                        </p:tgtEl>
                                      </p:cBhvr>
                                    </p:animEffect>
                                  </p:childTnLst>
                                </p:cTn>
                              </p:par>
                            </p:childTnLst>
                          </p:cTn>
                        </p:par>
                        <p:par>
                          <p:cTn id="21" fill="hold">
                            <p:stCondLst>
                              <p:cond delay="2000"/>
                            </p:stCondLst>
                            <p:childTnLst>
                              <p:par>
                                <p:cTn id="22" presetClass="entr" nodeType="afterEffect" presetID="9" grpId="5" fill="hold">
                                  <p:stCondLst>
                                    <p:cond delay="0"/>
                                  </p:stCondLst>
                                  <p:iterate type="el" backwards="0">
                                    <p:tmAbs val="0"/>
                                  </p:iterate>
                                  <p:childTnLst>
                                    <p:set>
                                      <p:cBhvr>
                                        <p:cTn id="23" fill="hold"/>
                                        <p:tgtEl>
                                          <p:spTgt spid="194"/>
                                        </p:tgtEl>
                                        <p:attrNameLst>
                                          <p:attrName>style.visibility</p:attrName>
                                        </p:attrNameLst>
                                      </p:cBhvr>
                                      <p:to>
                                        <p:strVal val="visible"/>
                                      </p:to>
                                    </p:set>
                                    <p:animEffect filter="dissolve" transition="in">
                                      <p:cBhvr>
                                        <p:cTn id="24" dur="1000"/>
                                        <p:tgtEl>
                                          <p:spTgt spid="194"/>
                                        </p:tgtEl>
                                      </p:cBhvr>
                                    </p:animEffect>
                                  </p:childTnLst>
                                </p:cTn>
                              </p:par>
                            </p:childTnLst>
                          </p:cTn>
                        </p:par>
                        <p:par>
                          <p:cTn id="25" fill="hold">
                            <p:stCondLst>
                              <p:cond delay="3000"/>
                            </p:stCondLst>
                            <p:childTnLst>
                              <p:par>
                                <p:cTn id="26" presetClass="entr" nodeType="afterEffect" presetID="9" grpId="6" fill="hold">
                                  <p:stCondLst>
                                    <p:cond delay="0"/>
                                  </p:stCondLst>
                                  <p:iterate type="el" backwards="0">
                                    <p:tmAbs val="0"/>
                                  </p:iterate>
                                  <p:childTnLst>
                                    <p:set>
                                      <p:cBhvr>
                                        <p:cTn id="27" fill="hold"/>
                                        <p:tgtEl>
                                          <p:spTgt spid="196"/>
                                        </p:tgtEl>
                                        <p:attrNameLst>
                                          <p:attrName>style.visibility</p:attrName>
                                        </p:attrNameLst>
                                      </p:cBhvr>
                                      <p:to>
                                        <p:strVal val="visible"/>
                                      </p:to>
                                    </p:set>
                                    <p:animEffect filter="dissolve" transition="in">
                                      <p:cBhvr>
                                        <p:cTn id="28" dur="1000"/>
                                        <p:tgtEl>
                                          <p:spTgt spid="196"/>
                                        </p:tgtEl>
                                      </p:cBhvr>
                                    </p:animEffect>
                                  </p:childTnLst>
                                </p:cTn>
                              </p:par>
                            </p:childTnLst>
                          </p:cTn>
                        </p:par>
                        <p:par>
                          <p:cTn id="29" fill="hold">
                            <p:stCondLst>
                              <p:cond delay="4000"/>
                            </p:stCondLst>
                            <p:childTnLst>
                              <p:par>
                                <p:cTn id="30" presetClass="entr" nodeType="afterEffect" presetID="9" grpId="7" fill="hold">
                                  <p:stCondLst>
                                    <p:cond delay="0"/>
                                  </p:stCondLst>
                                  <p:iterate type="el" backwards="0">
                                    <p:tmAbs val="0"/>
                                  </p:iterate>
                                  <p:childTnLst>
                                    <p:set>
                                      <p:cBhvr>
                                        <p:cTn id="31" fill="hold"/>
                                        <p:tgtEl>
                                          <p:spTgt spid="193"/>
                                        </p:tgtEl>
                                        <p:attrNameLst>
                                          <p:attrName>style.visibility</p:attrName>
                                        </p:attrNameLst>
                                      </p:cBhvr>
                                      <p:to>
                                        <p:strVal val="visible"/>
                                      </p:to>
                                    </p:set>
                                    <p:animEffect filter="dissolve" transition="in">
                                      <p:cBhvr>
                                        <p:cTn id="32" dur="1000"/>
                                        <p:tgtEl>
                                          <p:spTgt spid="193"/>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8" fill="hold">
                                  <p:stCondLst>
                                    <p:cond delay="0"/>
                                  </p:stCondLst>
                                  <p:iterate type="el" backwards="0">
                                    <p:tmAbs val="0"/>
                                  </p:iterate>
                                  <p:childTnLst>
                                    <p:set>
                                      <p:cBhvr>
                                        <p:cTn id="36" fill="hold"/>
                                        <p:tgtEl>
                                          <p:spTgt spid="199"/>
                                        </p:tgtEl>
                                        <p:attrNameLst>
                                          <p:attrName>style.visibility</p:attrName>
                                        </p:attrNameLst>
                                      </p:cBhvr>
                                      <p:to>
                                        <p:strVal val="visible"/>
                                      </p:to>
                                    </p:set>
                                    <p:animEffect filter="dissolve" transition="in">
                                      <p:cBhvr>
                                        <p:cTn id="37" dur="1000"/>
                                        <p:tgtEl>
                                          <p:spTgt spid="199"/>
                                        </p:tgtEl>
                                      </p:cBhvr>
                                    </p:animEffect>
                                  </p:childTnLst>
                                </p:cTn>
                              </p:par>
                            </p:childTnLst>
                          </p:cTn>
                        </p:par>
                        <p:par>
                          <p:cTn id="38" fill="hold">
                            <p:stCondLst>
                              <p:cond delay="1000"/>
                            </p:stCondLst>
                            <p:childTnLst>
                              <p:par>
                                <p:cTn id="39" presetClass="entr" nodeType="afterEffect" presetID="9" grpId="9" fill="hold">
                                  <p:stCondLst>
                                    <p:cond delay="0"/>
                                  </p:stCondLst>
                                  <p:iterate type="el" backwards="0">
                                    <p:tmAbs val="0"/>
                                  </p:iterate>
                                  <p:childTnLst>
                                    <p:set>
                                      <p:cBhvr>
                                        <p:cTn id="40" fill="hold"/>
                                        <p:tgtEl>
                                          <p:spTgt spid="197"/>
                                        </p:tgtEl>
                                        <p:attrNameLst>
                                          <p:attrName>style.visibility</p:attrName>
                                        </p:attrNameLst>
                                      </p:cBhvr>
                                      <p:to>
                                        <p:strVal val="visible"/>
                                      </p:to>
                                    </p:set>
                                    <p:animEffect filter="dissolve" transition="in">
                                      <p:cBhvr>
                                        <p:cTn id="41" dur="1000"/>
                                        <p:tgtEl>
                                          <p:spTgt spid="197"/>
                                        </p:tgtEl>
                                      </p:cBhvr>
                                    </p:animEffect>
                                  </p:childTnLst>
                                </p:cTn>
                              </p:par>
                            </p:childTnLst>
                          </p:cTn>
                        </p:par>
                        <p:par>
                          <p:cTn id="42" fill="hold">
                            <p:stCondLst>
                              <p:cond delay="2000"/>
                            </p:stCondLst>
                            <p:childTnLst>
                              <p:par>
                                <p:cTn id="43" presetClass="entr" nodeType="afterEffect" presetID="9" grpId="10" fill="hold">
                                  <p:stCondLst>
                                    <p:cond delay="0"/>
                                  </p:stCondLst>
                                  <p:iterate type="el" backwards="0">
                                    <p:tmAbs val="0"/>
                                  </p:iterate>
                                  <p:childTnLst>
                                    <p:set>
                                      <p:cBhvr>
                                        <p:cTn id="44" fill="hold"/>
                                        <p:tgtEl>
                                          <p:spTgt spid="198"/>
                                        </p:tgtEl>
                                        <p:attrNameLst>
                                          <p:attrName>style.visibility</p:attrName>
                                        </p:attrNameLst>
                                      </p:cBhvr>
                                      <p:to>
                                        <p:strVal val="visible"/>
                                      </p:to>
                                    </p:set>
                                    <p:animEffect filter="dissolve" transition="in">
                                      <p:cBhvr>
                                        <p:cTn id="45" dur="1000"/>
                                        <p:tgtEl>
                                          <p:spTgt spid="198"/>
                                        </p:tgtEl>
                                      </p:cBhvr>
                                    </p:animEffect>
                                  </p:childTnLst>
                                </p:cTn>
                              </p:par>
                            </p:childTnLst>
                          </p:cTn>
                        </p:par>
                        <p:par>
                          <p:cTn id="46" fill="hold">
                            <p:stCondLst>
                              <p:cond delay="3000"/>
                            </p:stCondLst>
                            <p:childTnLst>
                              <p:par>
                                <p:cTn id="47" presetClass="entr" nodeType="afterEffect" presetID="9" grpId="11" fill="hold">
                                  <p:stCondLst>
                                    <p:cond delay="0"/>
                                  </p:stCondLst>
                                  <p:iterate type="el" backwards="0">
                                    <p:tmAbs val="0"/>
                                  </p:iterate>
                                  <p:childTnLst>
                                    <p:set>
                                      <p:cBhvr>
                                        <p:cTn id="48" fill="hold"/>
                                        <p:tgtEl>
                                          <p:spTgt spid="201"/>
                                        </p:tgtEl>
                                        <p:attrNameLst>
                                          <p:attrName>style.visibility</p:attrName>
                                        </p:attrNameLst>
                                      </p:cBhvr>
                                      <p:to>
                                        <p:strVal val="visible"/>
                                      </p:to>
                                    </p:set>
                                    <p:animEffect filter="dissolve" transition="in">
                                      <p:cBhvr>
                                        <p:cTn id="49" dur="1000"/>
                                        <p:tgtEl>
                                          <p:spTgt spid="201"/>
                                        </p:tgtEl>
                                      </p:cBhvr>
                                    </p:animEffect>
                                  </p:childTnLst>
                                </p:cTn>
                              </p:par>
                            </p:childTnLst>
                          </p:cTn>
                        </p:par>
                        <p:par>
                          <p:cTn id="50" fill="hold">
                            <p:stCondLst>
                              <p:cond delay="4000"/>
                            </p:stCondLst>
                            <p:childTnLst>
                              <p:par>
                                <p:cTn id="51" presetClass="entr" nodeType="afterEffect" presetID="9" grpId="12" fill="hold">
                                  <p:stCondLst>
                                    <p:cond delay="0"/>
                                  </p:stCondLst>
                                  <p:iterate type="el" backwards="0">
                                    <p:tmAbs val="0"/>
                                  </p:iterate>
                                  <p:childTnLst>
                                    <p:set>
                                      <p:cBhvr>
                                        <p:cTn id="52" fill="hold"/>
                                        <p:tgtEl>
                                          <p:spTgt spid="200"/>
                                        </p:tgtEl>
                                        <p:attrNameLst>
                                          <p:attrName>style.visibility</p:attrName>
                                        </p:attrNameLst>
                                      </p:cBhvr>
                                      <p:to>
                                        <p:strVal val="visible"/>
                                      </p:to>
                                    </p:set>
                                    <p:animEffect filter="dissolve" transition="in">
                                      <p:cBhvr>
                                        <p:cTn id="53"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3"/>
      <p:bldP build="whole" bldLvl="1" animBg="1" rev="0" advAuto="0" spid="200" grpId="12"/>
      <p:bldP build="whole" bldLvl="1" animBg="1" rev="0" advAuto="0" spid="196" grpId="6"/>
      <p:bldP build="whole" bldLvl="1" animBg="1" rev="0" advAuto="0" spid="194" grpId="5"/>
      <p:bldP build="whole" bldLvl="1" animBg="1" rev="0" advAuto="0" spid="195" grpId="4"/>
      <p:bldP build="whole" bldLvl="1" animBg="1" rev="0" advAuto="0" spid="201" grpId="11"/>
      <p:bldP build="whole" bldLvl="1" animBg="1" rev="0" advAuto="0" spid="197" grpId="9"/>
      <p:bldP build="whole" bldLvl="1" animBg="1" rev="0" advAuto="0" spid="198" grpId="10"/>
      <p:bldP build="whole" bldLvl="1" animBg="1" rev="0" advAuto="0" spid="191" grpId="2"/>
      <p:bldP build="whole" bldLvl="1" animBg="1" rev="0" advAuto="0" spid="193" grpId="7"/>
      <p:bldP build="whole" bldLvl="1" animBg="1" rev="0" advAuto="0" spid="190" grpId="1"/>
      <p:bldP build="whole" bldLvl="1" animBg="1" rev="0" advAuto="0" spid="199" grpId="8"/>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204"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05"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206"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207" name="imageedit_1_9706140544.png" descr="imageedit_1_9706140544.png"/>
          <p:cNvPicPr>
            <a:picLocks noChangeAspect="1"/>
          </p:cNvPicPr>
          <p:nvPr/>
        </p:nvPicPr>
        <p:blipFill>
          <a:blip r:embed="rId3">
            <a:extLst/>
          </a:blip>
          <a:srcRect l="0" t="1185" r="0" b="47177"/>
          <a:stretch>
            <a:fillRect/>
          </a:stretch>
        </p:blipFill>
        <p:spPr>
          <a:xfrm>
            <a:off x="10030404" y="2644179"/>
            <a:ext cx="1330625" cy="1290216"/>
          </a:xfrm>
          <a:prstGeom prst="rect">
            <a:avLst/>
          </a:prstGeom>
          <a:ln w="12700">
            <a:miter lim="400000"/>
          </a:ln>
        </p:spPr>
      </p:pic>
      <p:pic>
        <p:nvPicPr>
          <p:cNvPr id="208"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209" name="imageedit_1_9706140544.png" descr="imageedit_1_9706140544.png"/>
          <p:cNvPicPr>
            <a:picLocks noChangeAspect="1"/>
          </p:cNvPicPr>
          <p:nvPr/>
        </p:nvPicPr>
        <p:blipFill>
          <a:blip r:embed="rId3">
            <a:extLst/>
          </a:blip>
          <a:srcRect l="0" t="1185" r="0" b="47177"/>
          <a:stretch>
            <a:fillRect/>
          </a:stretch>
        </p:blipFill>
        <p:spPr>
          <a:xfrm>
            <a:off x="3867861" y="4955579"/>
            <a:ext cx="1330625" cy="1290216"/>
          </a:xfrm>
          <a:prstGeom prst="rect">
            <a:avLst/>
          </a:prstGeom>
          <a:ln w="12700">
            <a:miter lim="400000"/>
          </a:ln>
        </p:spPr>
      </p:pic>
      <p:pic>
        <p:nvPicPr>
          <p:cNvPr id="210"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pic>
        <p:nvPicPr>
          <p:cNvPr id="211"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7806216" y="2623939"/>
            <a:ext cx="1330723" cy="1330722"/>
          </a:xfrm>
          <a:prstGeom prst="rect">
            <a:avLst/>
          </a:prstGeom>
          <a:ln w="12700">
            <a:miter lim="400000"/>
          </a:ln>
        </p:spPr>
      </p:pic>
      <p:pic>
        <p:nvPicPr>
          <p:cNvPr id="212"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2623939"/>
            <a:ext cx="1330723" cy="1330722"/>
          </a:xfrm>
          <a:prstGeom prst="rect">
            <a:avLst/>
          </a:prstGeom>
          <a:ln w="12700">
            <a:miter lim="400000"/>
          </a:ln>
        </p:spPr>
      </p:pic>
      <p:pic>
        <p:nvPicPr>
          <p:cNvPr id="213"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4935339"/>
            <a:ext cx="1330723" cy="1330722"/>
          </a:xfrm>
          <a:prstGeom prst="rect">
            <a:avLst/>
          </a:prstGeom>
          <a:ln w="12700">
            <a:miter lim="400000"/>
          </a:ln>
        </p:spPr>
      </p:pic>
      <p:pic>
        <p:nvPicPr>
          <p:cNvPr id="214"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6949132" y="4935339"/>
            <a:ext cx="1330723" cy="1330722"/>
          </a:xfrm>
          <a:prstGeom prst="rect">
            <a:avLst/>
          </a:prstGeom>
          <a:ln w="12700">
            <a:miter lim="400000"/>
          </a:ln>
        </p:spPr>
      </p:pic>
      <p:pic>
        <p:nvPicPr>
          <p:cNvPr id="215"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11184748" y="4935339"/>
            <a:ext cx="1330723" cy="1330722"/>
          </a:xfrm>
          <a:prstGeom prst="rect">
            <a:avLst/>
          </a:prstGeom>
          <a:ln w="12700">
            <a:miter lim="400000"/>
          </a:ln>
        </p:spPr>
      </p:pic>
      <p:sp>
        <p:nvSpPr>
          <p:cNvPr id="216" name="Line"/>
          <p:cNvSpPr/>
          <p:nvPr/>
        </p:nvSpPr>
        <p:spPr>
          <a:xfrm flipV="1">
            <a:off x="3805328" y="3815408"/>
            <a:ext cx="2259864" cy="1330723"/>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7" name="Line"/>
          <p:cNvSpPr/>
          <p:nvPr/>
        </p:nvSpPr>
        <p:spPr>
          <a:xfrm flipH="1" flipV="1">
            <a:off x="6412516" y="3942408"/>
            <a:ext cx="1290215"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8" name="Line"/>
          <p:cNvSpPr/>
          <p:nvPr/>
        </p:nvSpPr>
        <p:spPr>
          <a:xfrm>
            <a:off x="3834515" y="3381499"/>
            <a:ext cx="2201490"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9" name="Line"/>
          <p:cNvSpPr/>
          <p:nvPr/>
        </p:nvSpPr>
        <p:spPr>
          <a:xfrm>
            <a:off x="6896125" y="3446574"/>
            <a:ext cx="1330723"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20" name="Line"/>
          <p:cNvSpPr/>
          <p:nvPr/>
        </p:nvSpPr>
        <p:spPr>
          <a:xfrm flipH="1" flipV="1">
            <a:off x="6968628" y="3818012"/>
            <a:ext cx="4445613" cy="121609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36" name="Connection Line"/>
          <p:cNvSpPr/>
          <p:nvPr/>
        </p:nvSpPr>
        <p:spPr>
          <a:xfrm>
            <a:off x="2532300" y="2808571"/>
            <a:ext cx="578850" cy="165119"/>
          </a:xfrm>
          <a:custGeom>
            <a:avLst/>
            <a:gdLst/>
            <a:ahLst/>
            <a:cxnLst>
              <a:cxn ang="0">
                <a:pos x="wd2" y="hd2"/>
              </a:cxn>
              <a:cxn ang="5400000">
                <a:pos x="wd2" y="hd2"/>
              </a:cxn>
              <a:cxn ang="10800000">
                <a:pos x="wd2" y="hd2"/>
              </a:cxn>
              <a:cxn ang="16200000">
                <a:pos x="wd2" y="hd2"/>
              </a:cxn>
            </a:cxnLst>
            <a:rect l="0" t="0" r="r" b="b"/>
            <a:pathLst>
              <a:path w="21600" h="16220" fill="norm" stroke="1" extrusionOk="0">
                <a:moveTo>
                  <a:pt x="0" y="16220"/>
                </a:moveTo>
                <a:cubicBezTo>
                  <a:pt x="6951" y="-4651"/>
                  <a:pt x="14151" y="-5380"/>
                  <a:pt x="21600" y="14033"/>
                </a:cubicBezTo>
              </a:path>
            </a:pathLst>
          </a:custGeom>
          <a:ln w="38100">
            <a:solidFill>
              <a:srgbClr val="E05243"/>
            </a:solidFill>
            <a:miter lim="400000"/>
            <a:headEnd type="triangle"/>
            <a:tailEnd type="triangle"/>
          </a:ln>
        </p:spPr>
        <p:txBody>
          <a:bodyPr/>
          <a:lstStyle/>
          <a:p>
            <a:pPr/>
          </a:p>
        </p:txBody>
      </p:sp>
      <p:sp>
        <p:nvSpPr>
          <p:cNvPr id="237" name="Connection Line"/>
          <p:cNvSpPr/>
          <p:nvPr/>
        </p:nvSpPr>
        <p:spPr>
          <a:xfrm>
            <a:off x="3617748" y="6019149"/>
            <a:ext cx="393952" cy="178199"/>
          </a:xfrm>
          <a:custGeom>
            <a:avLst/>
            <a:gdLst/>
            <a:ahLst/>
            <a:cxnLst>
              <a:cxn ang="0">
                <a:pos x="wd2" y="hd2"/>
              </a:cxn>
              <a:cxn ang="5400000">
                <a:pos x="wd2" y="hd2"/>
              </a:cxn>
              <a:cxn ang="10800000">
                <a:pos x="wd2" y="hd2"/>
              </a:cxn>
              <a:cxn ang="16200000">
                <a:pos x="wd2" y="hd2"/>
              </a:cxn>
            </a:cxnLst>
            <a:rect l="0" t="0" r="r" b="b"/>
            <a:pathLst>
              <a:path w="21600" h="19145" fill="norm" stroke="1" extrusionOk="0">
                <a:moveTo>
                  <a:pt x="21600" y="18255"/>
                </a:moveTo>
                <a:cubicBezTo>
                  <a:pt x="14251" y="21600"/>
                  <a:pt x="7051" y="15515"/>
                  <a:pt x="0" y="0"/>
                </a:cubicBezTo>
              </a:path>
            </a:pathLst>
          </a:custGeom>
          <a:ln w="38100">
            <a:solidFill>
              <a:srgbClr val="E05243"/>
            </a:solidFill>
            <a:miter lim="400000"/>
            <a:headEnd type="triangle"/>
            <a:tailEnd type="triangle"/>
          </a:ln>
        </p:spPr>
        <p:txBody>
          <a:bodyPr/>
          <a:lstStyle/>
          <a:p>
            <a:pPr/>
          </a:p>
        </p:txBody>
      </p:sp>
      <p:sp>
        <p:nvSpPr>
          <p:cNvPr id="238" name="Connection Line"/>
          <p:cNvSpPr/>
          <p:nvPr/>
        </p:nvSpPr>
        <p:spPr>
          <a:xfrm>
            <a:off x="6728586" y="5119950"/>
            <a:ext cx="608769" cy="173242"/>
          </a:xfrm>
          <a:custGeom>
            <a:avLst/>
            <a:gdLst/>
            <a:ahLst/>
            <a:cxnLst>
              <a:cxn ang="0">
                <a:pos x="wd2" y="hd2"/>
              </a:cxn>
              <a:cxn ang="5400000">
                <a:pos x="wd2" y="hd2"/>
              </a:cxn>
              <a:cxn ang="10800000">
                <a:pos x="wd2" y="hd2"/>
              </a:cxn>
              <a:cxn ang="16200000">
                <a:pos x="wd2" y="hd2"/>
              </a:cxn>
            </a:cxnLst>
            <a:rect l="0" t="0" r="r" b="b"/>
            <a:pathLst>
              <a:path w="21600" h="16234" fill="norm" stroke="1" extrusionOk="0">
                <a:moveTo>
                  <a:pt x="0" y="16234"/>
                </a:moveTo>
                <a:cubicBezTo>
                  <a:pt x="6966" y="-4417"/>
                  <a:pt x="14166" y="-5366"/>
                  <a:pt x="21600" y="13388"/>
                </a:cubicBezTo>
              </a:path>
            </a:pathLst>
          </a:custGeom>
          <a:ln w="38100">
            <a:solidFill>
              <a:srgbClr val="E05243"/>
            </a:solidFill>
            <a:miter lim="400000"/>
            <a:headEnd type="triangle"/>
            <a:tailEnd type="triangle"/>
          </a:ln>
        </p:spPr>
        <p:txBody>
          <a:bodyPr/>
          <a:lstStyle/>
          <a:p>
            <a:pPr/>
          </a:p>
        </p:txBody>
      </p:sp>
      <p:sp>
        <p:nvSpPr>
          <p:cNvPr id="239" name="Connection Line"/>
          <p:cNvSpPr/>
          <p:nvPr/>
        </p:nvSpPr>
        <p:spPr>
          <a:xfrm>
            <a:off x="8749485" y="2808543"/>
            <a:ext cx="610499" cy="166190"/>
          </a:xfrm>
          <a:custGeom>
            <a:avLst/>
            <a:gdLst/>
            <a:ahLst/>
            <a:cxnLst>
              <a:cxn ang="0">
                <a:pos x="wd2" y="hd2"/>
              </a:cxn>
              <a:cxn ang="5400000">
                <a:pos x="wd2" y="hd2"/>
              </a:cxn>
              <a:cxn ang="10800000">
                <a:pos x="wd2" y="hd2"/>
              </a:cxn>
              <a:cxn ang="16200000">
                <a:pos x="wd2" y="hd2"/>
              </a:cxn>
            </a:cxnLst>
            <a:rect l="0" t="0" r="r" b="b"/>
            <a:pathLst>
              <a:path w="21600" h="16221" fill="norm" stroke="1" extrusionOk="0">
                <a:moveTo>
                  <a:pt x="0" y="13946"/>
                </a:moveTo>
                <a:cubicBezTo>
                  <a:pt x="7425" y="-5379"/>
                  <a:pt x="14625" y="-4621"/>
                  <a:pt x="21600" y="16221"/>
                </a:cubicBezTo>
              </a:path>
            </a:pathLst>
          </a:custGeom>
          <a:ln w="38100">
            <a:solidFill>
              <a:srgbClr val="E05243"/>
            </a:solidFill>
            <a:miter lim="400000"/>
            <a:headEnd type="triangle"/>
            <a:tailEnd type="triangle"/>
          </a:ln>
        </p:spPr>
        <p:txBody>
          <a:bodyPr/>
          <a:lstStyle/>
          <a:p>
            <a:pPr/>
          </a:p>
        </p:txBody>
      </p:sp>
      <p:sp>
        <p:nvSpPr>
          <p:cNvPr id="240" name="Connection Line"/>
          <p:cNvSpPr/>
          <p:nvPr/>
        </p:nvSpPr>
        <p:spPr>
          <a:xfrm>
            <a:off x="10924748" y="5119931"/>
            <a:ext cx="638778" cy="181020"/>
          </a:xfrm>
          <a:custGeom>
            <a:avLst/>
            <a:gdLst/>
            <a:ahLst/>
            <a:cxnLst>
              <a:cxn ang="0">
                <a:pos x="wd2" y="hd2"/>
              </a:cxn>
              <a:cxn ang="5400000">
                <a:pos x="wd2" y="hd2"/>
              </a:cxn>
              <a:cxn ang="10800000">
                <a:pos x="wd2" y="hd2"/>
              </a:cxn>
              <a:cxn ang="16200000">
                <a:pos x="wd2" y="hd2"/>
              </a:cxn>
            </a:cxnLst>
            <a:rect l="0" t="0" r="r" b="b"/>
            <a:pathLst>
              <a:path w="21600" h="16251" fill="norm" stroke="1" extrusionOk="0">
                <a:moveTo>
                  <a:pt x="0" y="16251"/>
                </a:moveTo>
                <a:cubicBezTo>
                  <a:pt x="6980" y="-4208"/>
                  <a:pt x="14180" y="-5349"/>
                  <a:pt x="21600" y="12828"/>
                </a:cubicBezTo>
              </a:path>
            </a:pathLst>
          </a:custGeom>
          <a:ln w="38100">
            <a:solidFill>
              <a:srgbClr val="E05243"/>
            </a:solidFill>
            <a:miter lim="400000"/>
            <a:headEnd type="triangle"/>
            <a:tailEnd type="triangle"/>
          </a:ln>
        </p:spPr>
        <p:txBody>
          <a:bodyPr/>
          <a:lstStyle/>
          <a:p>
            <a:pPr/>
          </a:p>
        </p:txBody>
      </p:sp>
      <p:pic>
        <p:nvPicPr>
          <p:cNvPr id="226" name="imageedit_1_9706140544.png" descr="imageedit_1_9706140544.png"/>
          <p:cNvPicPr>
            <a:picLocks noChangeAspect="1"/>
          </p:cNvPicPr>
          <p:nvPr/>
        </p:nvPicPr>
        <p:blipFill>
          <a:blip r:embed="rId3">
            <a:extLst/>
          </a:blip>
          <a:srcRect l="0" t="1185" r="0" b="47177"/>
          <a:stretch>
            <a:fillRect/>
          </a:stretch>
        </p:blipFill>
        <p:spPr>
          <a:xfrm>
            <a:off x="733581" y="2644179"/>
            <a:ext cx="1330626" cy="1290216"/>
          </a:xfrm>
          <a:prstGeom prst="rect">
            <a:avLst/>
          </a:prstGeom>
          <a:ln w="12700">
            <a:miter lim="400000"/>
          </a:ln>
        </p:spPr>
      </p:pic>
      <p:pic>
        <p:nvPicPr>
          <p:cNvPr id="227" name="imageedit_1_9706140544.png" descr="imageedit_1_9706140544.png"/>
          <p:cNvPicPr>
            <a:picLocks noChangeAspect="1"/>
          </p:cNvPicPr>
          <p:nvPr/>
        </p:nvPicPr>
        <p:blipFill>
          <a:blip r:embed="rId3">
            <a:extLst/>
          </a:blip>
          <a:srcRect l="0" t="1185" r="0" b="47177"/>
          <a:stretch>
            <a:fillRect/>
          </a:stretch>
        </p:blipFill>
        <p:spPr>
          <a:xfrm>
            <a:off x="2713516" y="7246739"/>
            <a:ext cx="1330625" cy="1290215"/>
          </a:xfrm>
          <a:prstGeom prst="rect">
            <a:avLst/>
          </a:prstGeom>
          <a:ln w="12700">
            <a:miter lim="400000"/>
          </a:ln>
        </p:spPr>
      </p:pic>
      <p:pic>
        <p:nvPicPr>
          <p:cNvPr id="228" name="imageedit_1_9706140544.png" descr="imageedit_1_9706140544.png"/>
          <p:cNvPicPr>
            <a:picLocks noChangeAspect="1"/>
          </p:cNvPicPr>
          <p:nvPr/>
        </p:nvPicPr>
        <p:blipFill>
          <a:blip r:embed="rId3">
            <a:extLst/>
          </a:blip>
          <a:srcRect l="0" t="1185" r="0" b="47177"/>
          <a:stretch>
            <a:fillRect/>
          </a:stretch>
        </p:blipFill>
        <p:spPr>
          <a:xfrm>
            <a:off x="6392262" y="5600700"/>
            <a:ext cx="1330625" cy="1290215"/>
          </a:xfrm>
          <a:prstGeom prst="rect">
            <a:avLst/>
          </a:prstGeom>
          <a:ln w="12700">
            <a:miter lim="400000"/>
          </a:ln>
        </p:spPr>
      </p:pic>
      <p:pic>
        <p:nvPicPr>
          <p:cNvPr id="229" name="imageedit_1_9706140544.png" descr="imageedit_1_9706140544.png"/>
          <p:cNvPicPr>
            <a:picLocks noChangeAspect="1"/>
          </p:cNvPicPr>
          <p:nvPr/>
        </p:nvPicPr>
        <p:blipFill>
          <a:blip r:embed="rId3">
            <a:extLst/>
          </a:blip>
          <a:srcRect l="0" t="1185" r="0" b="47177"/>
          <a:stretch>
            <a:fillRect/>
          </a:stretch>
        </p:blipFill>
        <p:spPr>
          <a:xfrm>
            <a:off x="8960561" y="2644179"/>
            <a:ext cx="1330625" cy="1290216"/>
          </a:xfrm>
          <a:prstGeom prst="rect">
            <a:avLst/>
          </a:prstGeom>
          <a:ln w="12700">
            <a:miter lim="400000"/>
          </a:ln>
        </p:spPr>
      </p:pic>
      <p:pic>
        <p:nvPicPr>
          <p:cNvPr id="230" name="imageedit_1_9706140544.png" descr="imageedit_1_9706140544.png"/>
          <p:cNvPicPr>
            <a:picLocks noChangeAspect="1"/>
          </p:cNvPicPr>
          <p:nvPr/>
        </p:nvPicPr>
        <p:blipFill>
          <a:blip r:embed="rId3">
            <a:extLst/>
          </a:blip>
          <a:srcRect l="0" t="1185" r="0" b="47177"/>
          <a:stretch>
            <a:fillRect/>
          </a:stretch>
        </p:blipFill>
        <p:spPr>
          <a:xfrm>
            <a:off x="11184748" y="5600700"/>
            <a:ext cx="1330625" cy="1290215"/>
          </a:xfrm>
          <a:prstGeom prst="rect">
            <a:avLst/>
          </a:prstGeom>
          <a:ln w="12700">
            <a:miter lim="400000"/>
          </a:ln>
        </p:spPr>
      </p:pic>
      <p:sp>
        <p:nvSpPr>
          <p:cNvPr id="241" name="Connection Line"/>
          <p:cNvSpPr/>
          <p:nvPr/>
        </p:nvSpPr>
        <p:spPr>
          <a:xfrm>
            <a:off x="1665824" y="2808369"/>
            <a:ext cx="1364779" cy="286302"/>
          </a:xfrm>
          <a:custGeom>
            <a:avLst/>
            <a:gdLst/>
            <a:ahLst/>
            <a:cxnLst>
              <a:cxn ang="0">
                <a:pos x="wd2" y="hd2"/>
              </a:cxn>
              <a:cxn ang="5400000">
                <a:pos x="wd2" y="hd2"/>
              </a:cxn>
              <a:cxn ang="10800000">
                <a:pos x="wd2" y="hd2"/>
              </a:cxn>
              <a:cxn ang="16200000">
                <a:pos x="wd2" y="hd2"/>
              </a:cxn>
            </a:cxnLst>
            <a:rect l="0" t="0" r="r" b="b"/>
            <a:pathLst>
              <a:path w="21600" h="16259" fill="norm" stroke="1" extrusionOk="0">
                <a:moveTo>
                  <a:pt x="0" y="16259"/>
                </a:moveTo>
                <a:cubicBezTo>
                  <a:pt x="7105" y="-4111"/>
                  <a:pt x="14305" y="-5341"/>
                  <a:pt x="21600" y="12568"/>
                </a:cubicBezTo>
              </a:path>
            </a:pathLst>
          </a:custGeom>
          <a:ln w="38100">
            <a:solidFill>
              <a:srgbClr val="8EFA00"/>
            </a:solidFill>
            <a:miter lim="400000"/>
            <a:headEnd type="triangle"/>
            <a:tailEnd type="triangle"/>
          </a:ln>
        </p:spPr>
        <p:txBody>
          <a:bodyPr/>
          <a:lstStyle/>
          <a:p>
            <a:pPr/>
          </a:p>
        </p:txBody>
      </p:sp>
      <p:sp>
        <p:nvSpPr>
          <p:cNvPr id="242" name="Connection Line"/>
          <p:cNvSpPr/>
          <p:nvPr/>
        </p:nvSpPr>
        <p:spPr>
          <a:xfrm>
            <a:off x="2831958" y="6019149"/>
            <a:ext cx="259067" cy="1597402"/>
          </a:xfrm>
          <a:custGeom>
            <a:avLst/>
            <a:gdLst/>
            <a:ahLst/>
            <a:cxnLst>
              <a:cxn ang="0">
                <a:pos x="wd2" y="hd2"/>
              </a:cxn>
              <a:cxn ang="5400000">
                <a:pos x="wd2" y="hd2"/>
              </a:cxn>
              <a:cxn ang="10800000">
                <a:pos x="wd2" y="hd2"/>
              </a:cxn>
              <a:cxn ang="16200000">
                <a:pos x="wd2" y="hd2"/>
              </a:cxn>
            </a:cxnLst>
            <a:rect l="0" t="0" r="r" b="b"/>
            <a:pathLst>
              <a:path w="16202" h="21600" fill="norm" stroke="1" extrusionOk="0">
                <a:moveTo>
                  <a:pt x="16202" y="21600"/>
                </a:moveTo>
                <a:cubicBezTo>
                  <a:pt x="-5187" y="14373"/>
                  <a:pt x="-5398" y="7173"/>
                  <a:pt x="15569" y="0"/>
                </a:cubicBezTo>
              </a:path>
            </a:pathLst>
          </a:custGeom>
          <a:ln w="38100">
            <a:solidFill>
              <a:srgbClr val="8EFA00"/>
            </a:solidFill>
            <a:miter lim="400000"/>
            <a:headEnd type="triangle"/>
            <a:tailEnd type="triangle"/>
          </a:ln>
        </p:spPr>
        <p:txBody>
          <a:bodyPr/>
          <a:lstStyle/>
          <a:p>
            <a:pPr/>
          </a:p>
        </p:txBody>
      </p:sp>
      <p:sp>
        <p:nvSpPr>
          <p:cNvPr id="243" name="Connection Line"/>
          <p:cNvSpPr/>
          <p:nvPr/>
        </p:nvSpPr>
        <p:spPr>
          <a:xfrm>
            <a:off x="7345955" y="6019157"/>
            <a:ext cx="444177" cy="391808"/>
          </a:xfrm>
          <a:custGeom>
            <a:avLst/>
            <a:gdLst/>
            <a:ahLst/>
            <a:cxnLst>
              <a:cxn ang="0">
                <a:pos x="wd2" y="hd2"/>
              </a:cxn>
              <a:cxn ang="5400000">
                <a:pos x="wd2" y="hd2"/>
              </a:cxn>
              <a:cxn ang="10800000">
                <a:pos x="wd2" y="hd2"/>
              </a:cxn>
              <a:cxn ang="16200000">
                <a:pos x="wd2" y="hd2"/>
              </a:cxn>
            </a:cxnLst>
            <a:rect l="0" t="0" r="r" b="b"/>
            <a:pathLst>
              <a:path w="19115" h="19394" fill="norm" stroke="1" extrusionOk="0">
                <a:moveTo>
                  <a:pt x="18199" y="0"/>
                </a:moveTo>
                <a:cubicBezTo>
                  <a:pt x="21600" y="15365"/>
                  <a:pt x="15534" y="21600"/>
                  <a:pt x="0" y="18706"/>
                </a:cubicBezTo>
              </a:path>
            </a:pathLst>
          </a:custGeom>
          <a:ln w="38100">
            <a:solidFill>
              <a:srgbClr val="8EFA00"/>
            </a:solidFill>
            <a:miter lim="400000"/>
            <a:headEnd type="triangle"/>
            <a:tailEnd type="triangle"/>
          </a:ln>
        </p:spPr>
        <p:txBody>
          <a:bodyPr/>
          <a:lstStyle/>
          <a:p>
            <a:pPr/>
          </a:p>
        </p:txBody>
      </p:sp>
      <p:sp>
        <p:nvSpPr>
          <p:cNvPr id="244" name="Connection Line"/>
          <p:cNvSpPr/>
          <p:nvPr/>
        </p:nvSpPr>
        <p:spPr>
          <a:xfrm>
            <a:off x="8816503" y="2808353"/>
            <a:ext cx="1571769" cy="301462"/>
          </a:xfrm>
          <a:custGeom>
            <a:avLst/>
            <a:gdLst/>
            <a:ahLst/>
            <a:cxnLst>
              <a:cxn ang="0">
                <a:pos x="wd2" y="hd2"/>
              </a:cxn>
              <a:cxn ang="5400000">
                <a:pos x="wd2" y="hd2"/>
              </a:cxn>
              <a:cxn ang="10800000">
                <a:pos x="wd2" y="hd2"/>
              </a:cxn>
              <a:cxn ang="16200000">
                <a:pos x="wd2" y="hd2"/>
              </a:cxn>
            </a:cxnLst>
            <a:rect l="0" t="0" r="r" b="b"/>
            <a:pathLst>
              <a:path w="21600" h="16239" fill="norm" stroke="1" extrusionOk="0">
                <a:moveTo>
                  <a:pt x="0" y="13201"/>
                </a:moveTo>
                <a:cubicBezTo>
                  <a:pt x="7280" y="-5361"/>
                  <a:pt x="14480" y="-4348"/>
                  <a:pt x="21600" y="16239"/>
                </a:cubicBezTo>
              </a:path>
            </a:pathLst>
          </a:custGeom>
          <a:ln w="38100">
            <a:solidFill>
              <a:srgbClr val="8EFA00"/>
            </a:solidFill>
            <a:miter lim="400000"/>
            <a:headEnd type="triangle"/>
            <a:tailEnd type="triangle"/>
          </a:ln>
        </p:spPr>
        <p:txBody>
          <a:bodyPr/>
          <a:lstStyle/>
          <a:p>
            <a:pPr/>
          </a:p>
        </p:txBody>
      </p:sp>
      <p:sp>
        <p:nvSpPr>
          <p:cNvPr id="245" name="Connection Line"/>
          <p:cNvSpPr/>
          <p:nvPr/>
        </p:nvSpPr>
        <p:spPr>
          <a:xfrm>
            <a:off x="12138438" y="5786688"/>
            <a:ext cx="242310" cy="426555"/>
          </a:xfrm>
          <a:custGeom>
            <a:avLst/>
            <a:gdLst/>
            <a:ahLst/>
            <a:cxnLst>
              <a:cxn ang="0">
                <a:pos x="wd2" y="hd2"/>
              </a:cxn>
              <a:cxn ang="5400000">
                <a:pos x="wd2" y="hd2"/>
              </a:cxn>
              <a:cxn ang="10800000">
                <a:pos x="wd2" y="hd2"/>
              </a:cxn>
              <a:cxn ang="16200000">
                <a:pos x="wd2" y="hd2"/>
              </a:cxn>
            </a:cxnLst>
            <a:rect l="0" t="0" r="r" b="b"/>
            <a:pathLst>
              <a:path w="16265" h="21600" fill="norm" stroke="1" extrusionOk="0">
                <a:moveTo>
                  <a:pt x="3849" y="0"/>
                </a:moveTo>
                <a:cubicBezTo>
                  <a:pt x="21600" y="7487"/>
                  <a:pt x="20317" y="14687"/>
                  <a:pt x="0" y="21600"/>
                </a:cubicBezTo>
              </a:path>
            </a:pathLst>
          </a:custGeom>
          <a:ln w="38100">
            <a:solidFill>
              <a:srgbClr val="8EFA00"/>
            </a:solidFill>
            <a:miter lim="400000"/>
            <a:headEnd type="triangle"/>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04"/>
                                        </p:tgtEl>
                                        <p:attrNameLst>
                                          <p:attrName>style.visibility</p:attrName>
                                        </p:attrNameLst>
                                      </p:cBhvr>
                                      <p:to>
                                        <p:strVal val="visible"/>
                                      </p:to>
                                    </p:set>
                                    <p:anim calcmode="lin" valueType="num">
                                      <p:cBhvr>
                                        <p:cTn id="7" dur="3000" fill="hold"/>
                                        <p:tgtEl>
                                          <p:spTgt spid="204"/>
                                        </p:tgtEl>
                                        <p:attrNameLst>
                                          <p:attrName>ppt_x</p:attrName>
                                        </p:attrNameLst>
                                      </p:cBhvr>
                                      <p:tavLst>
                                        <p:tav tm="0">
                                          <p:val>
                                            <p:strVal val="0-#ppt_w/2"/>
                                          </p:val>
                                        </p:tav>
                                        <p:tav tm="100000">
                                          <p:val>
                                            <p:strVal val="#ppt_x"/>
                                          </p:val>
                                        </p:tav>
                                      </p:tavLst>
                                    </p:anim>
                                    <p:anim calcmode="lin" valueType="num">
                                      <p:cBhvr>
                                        <p:cTn id="8" dur="3000" fill="hold"/>
                                        <p:tgtEl>
                                          <p:spTgt spid="204"/>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Class="entr" nodeType="afterEffect" presetSubtype="8" presetID="2" grpId="2" fill="hold">
                                  <p:stCondLst>
                                    <p:cond delay="0"/>
                                  </p:stCondLst>
                                  <p:iterate type="el" backwards="0">
                                    <p:tmAbs val="0"/>
                                  </p:iterate>
                                  <p:childTnLst>
                                    <p:set>
                                      <p:cBhvr>
                                        <p:cTn id="11" fill="hold"/>
                                        <p:tgtEl>
                                          <p:spTgt spid="205"/>
                                        </p:tgtEl>
                                        <p:attrNameLst>
                                          <p:attrName>style.visibility</p:attrName>
                                        </p:attrNameLst>
                                      </p:cBhvr>
                                      <p:to>
                                        <p:strVal val="visible"/>
                                      </p:to>
                                    </p:set>
                                    <p:anim calcmode="lin" valueType="num">
                                      <p:cBhvr>
                                        <p:cTn id="12" dur="3000" fill="hold"/>
                                        <p:tgtEl>
                                          <p:spTgt spid="205"/>
                                        </p:tgtEl>
                                        <p:attrNameLst>
                                          <p:attrName>ppt_x</p:attrName>
                                        </p:attrNameLst>
                                      </p:cBhvr>
                                      <p:tavLst>
                                        <p:tav tm="0">
                                          <p:val>
                                            <p:strVal val="0-#ppt_w/2"/>
                                          </p:val>
                                        </p:tav>
                                        <p:tav tm="100000">
                                          <p:val>
                                            <p:strVal val="#ppt_x"/>
                                          </p:val>
                                        </p:tav>
                                      </p:tavLst>
                                    </p:anim>
                                    <p:anim calcmode="lin" valueType="num">
                                      <p:cBhvr>
                                        <p:cTn id="13" dur="3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06"/>
                                        </p:tgtEl>
                                        <p:attrNameLst>
                                          <p:attrName>style.visibility</p:attrName>
                                        </p:attrNameLst>
                                      </p:cBhvr>
                                      <p:to>
                                        <p:strVal val="visible"/>
                                      </p:to>
                                    </p:set>
                                    <p:anim calcmode="lin" valueType="num">
                                      <p:cBhvr>
                                        <p:cTn id="18" dur="1000" fill="hold"/>
                                        <p:tgtEl>
                                          <p:spTgt spid="206"/>
                                        </p:tgtEl>
                                        <p:attrNameLst>
                                          <p:attrName>ppt_x</p:attrName>
                                        </p:attrNameLst>
                                      </p:cBhvr>
                                      <p:tavLst>
                                        <p:tav tm="0">
                                          <p:val>
                                            <p:strVal val="0-#ppt_w/2"/>
                                          </p:val>
                                        </p:tav>
                                        <p:tav tm="100000">
                                          <p:val>
                                            <p:strVal val="#ppt_x"/>
                                          </p:val>
                                        </p:tav>
                                      </p:tavLst>
                                    </p:anim>
                                    <p:anim calcmode="lin" valueType="num">
                                      <p:cBhvr>
                                        <p:cTn id="19" dur="1000" fill="hold"/>
                                        <p:tgtEl>
                                          <p:spTgt spid="20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09"/>
                                        </p:tgtEl>
                                        <p:attrNameLst>
                                          <p:attrName>style.visibility</p:attrName>
                                        </p:attrNameLst>
                                      </p:cBhvr>
                                      <p:to>
                                        <p:strVal val="visible"/>
                                      </p:to>
                                    </p:set>
                                    <p:anim calcmode="lin" valueType="num">
                                      <p:cBhvr>
                                        <p:cTn id="23" dur="1000" fill="hold"/>
                                        <p:tgtEl>
                                          <p:spTgt spid="209"/>
                                        </p:tgtEl>
                                        <p:attrNameLst>
                                          <p:attrName>ppt_x</p:attrName>
                                        </p:attrNameLst>
                                      </p:cBhvr>
                                      <p:tavLst>
                                        <p:tav tm="0">
                                          <p:val>
                                            <p:strVal val="0-#ppt_w/2"/>
                                          </p:val>
                                        </p:tav>
                                        <p:tav tm="100000">
                                          <p:val>
                                            <p:strVal val="#ppt_x"/>
                                          </p:val>
                                        </p:tav>
                                      </p:tavLst>
                                    </p:anim>
                                    <p:anim calcmode="lin" valueType="num">
                                      <p:cBhvr>
                                        <p:cTn id="24" dur="1000" fill="hold"/>
                                        <p:tgtEl>
                                          <p:spTgt spid="20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Class="entr" nodeType="afterEffect" presetSubtype="8" presetID="2" grpId="5" fill="hold">
                                  <p:stCondLst>
                                    <p:cond delay="0"/>
                                  </p:stCondLst>
                                  <p:iterate type="el" backwards="0">
                                    <p:tmAbs val="0"/>
                                  </p:iterate>
                                  <p:childTnLst>
                                    <p:set>
                                      <p:cBhvr>
                                        <p:cTn id="27" fill="hold"/>
                                        <p:tgtEl>
                                          <p:spTgt spid="208"/>
                                        </p:tgtEl>
                                        <p:attrNameLst>
                                          <p:attrName>style.visibility</p:attrName>
                                        </p:attrNameLst>
                                      </p:cBhvr>
                                      <p:to>
                                        <p:strVal val="visible"/>
                                      </p:to>
                                    </p:set>
                                    <p:anim calcmode="lin" valueType="num">
                                      <p:cBhvr>
                                        <p:cTn id="28" dur="1000" fill="hold"/>
                                        <p:tgtEl>
                                          <p:spTgt spid="208"/>
                                        </p:tgtEl>
                                        <p:attrNameLst>
                                          <p:attrName>ppt_x</p:attrName>
                                        </p:attrNameLst>
                                      </p:cBhvr>
                                      <p:tavLst>
                                        <p:tav tm="0">
                                          <p:val>
                                            <p:strVal val="0-#ppt_w/2"/>
                                          </p:val>
                                        </p:tav>
                                        <p:tav tm="100000">
                                          <p:val>
                                            <p:strVal val="#ppt_x"/>
                                          </p:val>
                                        </p:tav>
                                      </p:tavLst>
                                    </p:anim>
                                    <p:anim calcmode="lin" valueType="num">
                                      <p:cBhvr>
                                        <p:cTn id="29" dur="1000" fill="hold"/>
                                        <p:tgtEl>
                                          <p:spTgt spid="208"/>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Class="entr" nodeType="afterEffect" presetSubtype="8" presetID="2" grpId="6" fill="hold">
                                  <p:stCondLst>
                                    <p:cond delay="0"/>
                                  </p:stCondLst>
                                  <p:iterate type="el" backwards="0">
                                    <p:tmAbs val="0"/>
                                  </p:iterate>
                                  <p:childTnLst>
                                    <p:set>
                                      <p:cBhvr>
                                        <p:cTn id="32" fill="hold"/>
                                        <p:tgtEl>
                                          <p:spTgt spid="210"/>
                                        </p:tgtEl>
                                        <p:attrNameLst>
                                          <p:attrName>style.visibility</p:attrName>
                                        </p:attrNameLst>
                                      </p:cBhvr>
                                      <p:to>
                                        <p:strVal val="visible"/>
                                      </p:to>
                                    </p:set>
                                    <p:anim calcmode="lin" valueType="num">
                                      <p:cBhvr>
                                        <p:cTn id="33" dur="1000" fill="hold"/>
                                        <p:tgtEl>
                                          <p:spTgt spid="210"/>
                                        </p:tgtEl>
                                        <p:attrNameLst>
                                          <p:attrName>ppt_x</p:attrName>
                                        </p:attrNameLst>
                                      </p:cBhvr>
                                      <p:tavLst>
                                        <p:tav tm="0">
                                          <p:val>
                                            <p:strVal val="0-#ppt_w/2"/>
                                          </p:val>
                                        </p:tav>
                                        <p:tav tm="100000">
                                          <p:val>
                                            <p:strVal val="#ppt_x"/>
                                          </p:val>
                                        </p:tav>
                                      </p:tavLst>
                                    </p:anim>
                                    <p:anim calcmode="lin" valueType="num">
                                      <p:cBhvr>
                                        <p:cTn id="34" dur="1000" fill="hold"/>
                                        <p:tgtEl>
                                          <p:spTgt spid="210"/>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Class="entr" nodeType="afterEffect" presetSubtype="8" presetID="2" grpId="7" fill="hold">
                                  <p:stCondLst>
                                    <p:cond delay="0"/>
                                  </p:stCondLst>
                                  <p:iterate type="el" backwards="0">
                                    <p:tmAbs val="0"/>
                                  </p:iterate>
                                  <p:childTnLst>
                                    <p:set>
                                      <p:cBhvr>
                                        <p:cTn id="37" fill="hold"/>
                                        <p:tgtEl>
                                          <p:spTgt spid="229"/>
                                        </p:tgtEl>
                                        <p:attrNameLst>
                                          <p:attrName>style.visibility</p:attrName>
                                        </p:attrNameLst>
                                      </p:cBhvr>
                                      <p:to>
                                        <p:strVal val="visible"/>
                                      </p:to>
                                    </p:set>
                                    <p:anim calcmode="lin" valueType="num">
                                      <p:cBhvr>
                                        <p:cTn id="38" dur="1000" fill="hold"/>
                                        <p:tgtEl>
                                          <p:spTgt spid="229"/>
                                        </p:tgtEl>
                                        <p:attrNameLst>
                                          <p:attrName>ppt_x</p:attrName>
                                        </p:attrNameLst>
                                      </p:cBhvr>
                                      <p:tavLst>
                                        <p:tav tm="0">
                                          <p:val>
                                            <p:strVal val="0-#ppt_w/2"/>
                                          </p:val>
                                        </p:tav>
                                        <p:tav tm="100000">
                                          <p:val>
                                            <p:strVal val="#ppt_x"/>
                                          </p:val>
                                        </p:tav>
                                      </p:tavLst>
                                    </p:anim>
                                    <p:anim calcmode="lin" valueType="num">
                                      <p:cBhvr>
                                        <p:cTn id="39" dur="10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8" fill="hold">
                                  <p:stCondLst>
                                    <p:cond delay="0"/>
                                  </p:stCondLst>
                                  <p:iterate type="el" backwards="0">
                                    <p:tmAbs val="0"/>
                                  </p:iterate>
                                  <p:childTnLst>
                                    <p:set>
                                      <p:cBhvr>
                                        <p:cTn id="43" fill="hold"/>
                                        <p:tgtEl>
                                          <p:spTgt spid="212"/>
                                        </p:tgtEl>
                                        <p:attrNameLst>
                                          <p:attrName>style.visibility</p:attrName>
                                        </p:attrNameLst>
                                      </p:cBhvr>
                                      <p:to>
                                        <p:strVal val="visible"/>
                                      </p:to>
                                    </p:set>
                                    <p:anim calcmode="lin" valueType="num">
                                      <p:cBhvr>
                                        <p:cTn id="44" dur="1000" fill="hold"/>
                                        <p:tgtEl>
                                          <p:spTgt spid="212"/>
                                        </p:tgtEl>
                                        <p:attrNameLst>
                                          <p:attrName>ppt_x</p:attrName>
                                        </p:attrNameLst>
                                      </p:cBhvr>
                                      <p:tavLst>
                                        <p:tav tm="0">
                                          <p:val>
                                            <p:strVal val="0-#ppt_w/2"/>
                                          </p:val>
                                        </p:tav>
                                        <p:tav tm="100000">
                                          <p:val>
                                            <p:strVal val="#ppt_x"/>
                                          </p:val>
                                        </p:tav>
                                      </p:tavLst>
                                    </p:anim>
                                    <p:anim calcmode="lin" valueType="num">
                                      <p:cBhvr>
                                        <p:cTn id="45" dur="1000" fill="hold"/>
                                        <p:tgtEl>
                                          <p:spTgt spid="212"/>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Class="entr" nodeType="afterEffect" presetSubtype="8" presetID="2" grpId="9" fill="hold">
                                  <p:stCondLst>
                                    <p:cond delay="0"/>
                                  </p:stCondLst>
                                  <p:iterate type="el" backwards="0">
                                    <p:tmAbs val="0"/>
                                  </p:iterate>
                                  <p:childTnLst>
                                    <p:set>
                                      <p:cBhvr>
                                        <p:cTn id="48" fill="hold"/>
                                        <p:tgtEl>
                                          <p:spTgt spid="213"/>
                                        </p:tgtEl>
                                        <p:attrNameLst>
                                          <p:attrName>style.visibility</p:attrName>
                                        </p:attrNameLst>
                                      </p:cBhvr>
                                      <p:to>
                                        <p:strVal val="visible"/>
                                      </p:to>
                                    </p:set>
                                    <p:anim calcmode="lin" valueType="num">
                                      <p:cBhvr>
                                        <p:cTn id="49" dur="1000" fill="hold"/>
                                        <p:tgtEl>
                                          <p:spTgt spid="213"/>
                                        </p:tgtEl>
                                        <p:attrNameLst>
                                          <p:attrName>ppt_x</p:attrName>
                                        </p:attrNameLst>
                                      </p:cBhvr>
                                      <p:tavLst>
                                        <p:tav tm="0">
                                          <p:val>
                                            <p:strVal val="0-#ppt_w/2"/>
                                          </p:val>
                                        </p:tav>
                                        <p:tav tm="100000">
                                          <p:val>
                                            <p:strVal val="#ppt_x"/>
                                          </p:val>
                                        </p:tav>
                                      </p:tavLst>
                                    </p:anim>
                                    <p:anim calcmode="lin" valueType="num">
                                      <p:cBhvr>
                                        <p:cTn id="50" dur="1000" fill="hold"/>
                                        <p:tgtEl>
                                          <p:spTgt spid="213"/>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Class="entr" nodeType="afterEffect" presetSubtype="8" presetID="2" grpId="10" fill="hold">
                                  <p:stCondLst>
                                    <p:cond delay="0"/>
                                  </p:stCondLst>
                                  <p:iterate type="el" backwards="0">
                                    <p:tmAbs val="0"/>
                                  </p:iterate>
                                  <p:childTnLst>
                                    <p:set>
                                      <p:cBhvr>
                                        <p:cTn id="53" fill="hold"/>
                                        <p:tgtEl>
                                          <p:spTgt spid="214"/>
                                        </p:tgtEl>
                                        <p:attrNameLst>
                                          <p:attrName>style.visibility</p:attrName>
                                        </p:attrNameLst>
                                      </p:cBhvr>
                                      <p:to>
                                        <p:strVal val="visible"/>
                                      </p:to>
                                    </p:set>
                                    <p:anim calcmode="lin" valueType="num">
                                      <p:cBhvr>
                                        <p:cTn id="54" dur="1000" fill="hold"/>
                                        <p:tgtEl>
                                          <p:spTgt spid="214"/>
                                        </p:tgtEl>
                                        <p:attrNameLst>
                                          <p:attrName>ppt_x</p:attrName>
                                        </p:attrNameLst>
                                      </p:cBhvr>
                                      <p:tavLst>
                                        <p:tav tm="0">
                                          <p:val>
                                            <p:strVal val="0-#ppt_w/2"/>
                                          </p:val>
                                        </p:tav>
                                        <p:tav tm="100000">
                                          <p:val>
                                            <p:strVal val="#ppt_x"/>
                                          </p:val>
                                        </p:tav>
                                      </p:tavLst>
                                    </p:anim>
                                    <p:anim calcmode="lin" valueType="num">
                                      <p:cBhvr>
                                        <p:cTn id="55" dur="1000" fill="hold"/>
                                        <p:tgtEl>
                                          <p:spTgt spid="214"/>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Class="entr" nodeType="afterEffect" presetSubtype="8" presetID="2" grpId="11" fill="hold">
                                  <p:stCondLst>
                                    <p:cond delay="0"/>
                                  </p:stCondLst>
                                  <p:iterate type="el" backwards="0">
                                    <p:tmAbs val="0"/>
                                  </p:iterate>
                                  <p:childTnLst>
                                    <p:set>
                                      <p:cBhvr>
                                        <p:cTn id="58" fill="hold"/>
                                        <p:tgtEl>
                                          <p:spTgt spid="215"/>
                                        </p:tgtEl>
                                        <p:attrNameLst>
                                          <p:attrName>style.visibility</p:attrName>
                                        </p:attrNameLst>
                                      </p:cBhvr>
                                      <p:to>
                                        <p:strVal val="visible"/>
                                      </p:to>
                                    </p:set>
                                    <p:anim calcmode="lin" valueType="num">
                                      <p:cBhvr>
                                        <p:cTn id="59" dur="1000" fill="hold"/>
                                        <p:tgtEl>
                                          <p:spTgt spid="215"/>
                                        </p:tgtEl>
                                        <p:attrNameLst>
                                          <p:attrName>ppt_x</p:attrName>
                                        </p:attrNameLst>
                                      </p:cBhvr>
                                      <p:tavLst>
                                        <p:tav tm="0">
                                          <p:val>
                                            <p:strVal val="0-#ppt_w/2"/>
                                          </p:val>
                                        </p:tav>
                                        <p:tav tm="100000">
                                          <p:val>
                                            <p:strVal val="#ppt_x"/>
                                          </p:val>
                                        </p:tav>
                                      </p:tavLst>
                                    </p:anim>
                                    <p:anim calcmode="lin" valueType="num">
                                      <p:cBhvr>
                                        <p:cTn id="60" dur="1000" fill="hold"/>
                                        <p:tgtEl>
                                          <p:spTgt spid="215"/>
                                        </p:tgtEl>
                                        <p:attrNameLst>
                                          <p:attrName>ppt_y</p:attrName>
                                        </p:attrNameLst>
                                      </p:cBhvr>
                                      <p:tavLst>
                                        <p:tav tm="0">
                                          <p:val>
                                            <p:strVal val="#ppt_y"/>
                                          </p:val>
                                        </p:tav>
                                        <p:tav tm="100000">
                                          <p:val>
                                            <p:strVal val="#ppt_y"/>
                                          </p:val>
                                        </p:tav>
                                      </p:tavLst>
                                    </p:anim>
                                  </p:childTnLst>
                                </p:cTn>
                              </p:par>
                            </p:childTnLst>
                          </p:cTn>
                        </p:par>
                        <p:par>
                          <p:cTn id="61" fill="hold">
                            <p:stCondLst>
                              <p:cond delay="4000"/>
                            </p:stCondLst>
                            <p:childTnLst>
                              <p:par>
                                <p:cTn id="62" presetClass="entr" nodeType="afterEffect" presetSubtype="8" presetID="2" grpId="12" fill="hold">
                                  <p:stCondLst>
                                    <p:cond delay="0"/>
                                  </p:stCondLst>
                                  <p:iterate type="el" backwards="0">
                                    <p:tmAbs val="0"/>
                                  </p:iterate>
                                  <p:childTnLst>
                                    <p:set>
                                      <p:cBhvr>
                                        <p:cTn id="63" fill="hold"/>
                                        <p:tgtEl>
                                          <p:spTgt spid="211"/>
                                        </p:tgtEl>
                                        <p:attrNameLst>
                                          <p:attrName>style.visibility</p:attrName>
                                        </p:attrNameLst>
                                      </p:cBhvr>
                                      <p:to>
                                        <p:strVal val="visible"/>
                                      </p:to>
                                    </p:set>
                                    <p:anim calcmode="lin" valueType="num">
                                      <p:cBhvr>
                                        <p:cTn id="64" dur="1000" fill="hold"/>
                                        <p:tgtEl>
                                          <p:spTgt spid="211"/>
                                        </p:tgtEl>
                                        <p:attrNameLst>
                                          <p:attrName>ppt_x</p:attrName>
                                        </p:attrNameLst>
                                      </p:cBhvr>
                                      <p:tavLst>
                                        <p:tav tm="0">
                                          <p:val>
                                            <p:strVal val="0-#ppt_w/2"/>
                                          </p:val>
                                        </p:tav>
                                        <p:tav tm="100000">
                                          <p:val>
                                            <p:strVal val="#ppt_x"/>
                                          </p:val>
                                        </p:tav>
                                      </p:tavLst>
                                    </p:anim>
                                    <p:anim calcmode="lin" valueType="num">
                                      <p:cBhvr>
                                        <p:cTn id="65" dur="1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16" presetID="23" grpId="13" fill="hold">
                                  <p:stCondLst>
                                    <p:cond delay="0"/>
                                  </p:stCondLst>
                                  <p:iterate type="el" backwards="0">
                                    <p:tmAbs val="0"/>
                                  </p:iterate>
                                  <p:childTnLst>
                                    <p:set>
                                      <p:cBhvr>
                                        <p:cTn id="69" fill="hold"/>
                                        <p:tgtEl>
                                          <p:spTgt spid="236"/>
                                        </p:tgtEl>
                                        <p:attrNameLst>
                                          <p:attrName>style.visibility</p:attrName>
                                        </p:attrNameLst>
                                      </p:cBhvr>
                                      <p:to>
                                        <p:strVal val="visible"/>
                                      </p:to>
                                    </p:set>
                                    <p:anim calcmode="lin" valueType="num">
                                      <p:cBhvr>
                                        <p:cTn id="70" dur="1000" fill="hold"/>
                                        <p:tgtEl>
                                          <p:spTgt spid="236"/>
                                        </p:tgtEl>
                                        <p:attrNameLst>
                                          <p:attrName>ppt_w</p:attrName>
                                        </p:attrNameLst>
                                      </p:cBhvr>
                                      <p:tavLst>
                                        <p:tav tm="0">
                                          <p:val>
                                            <p:fltVal val="0"/>
                                          </p:val>
                                        </p:tav>
                                        <p:tav tm="100000">
                                          <p:val>
                                            <p:strVal val="#ppt_w"/>
                                          </p:val>
                                        </p:tav>
                                      </p:tavLst>
                                    </p:anim>
                                    <p:anim calcmode="lin" valueType="num">
                                      <p:cBhvr>
                                        <p:cTn id="71" dur="1000" fill="hold"/>
                                        <p:tgtEl>
                                          <p:spTgt spid="236"/>
                                        </p:tgtEl>
                                        <p:attrNameLst>
                                          <p:attrName>ppt_h</p:attrName>
                                        </p:attrNameLst>
                                      </p:cBhvr>
                                      <p:tavLst>
                                        <p:tav tm="0">
                                          <p:val>
                                            <p:fltVal val="0"/>
                                          </p:val>
                                        </p:tav>
                                        <p:tav tm="100000">
                                          <p:val>
                                            <p:strVal val="#ppt_h"/>
                                          </p:val>
                                        </p:tav>
                                      </p:tavLst>
                                    </p:anim>
                                  </p:childTnLst>
                                </p:cTn>
                              </p:par>
                            </p:childTnLst>
                          </p:cTn>
                        </p:par>
                        <p:par>
                          <p:cTn id="72" fill="hold">
                            <p:stCondLst>
                              <p:cond delay="1000"/>
                            </p:stCondLst>
                            <p:childTnLst>
                              <p:par>
                                <p:cTn id="73" presetClass="entr" nodeType="afterEffect" presetSubtype="16" presetID="23" grpId="14" fill="hold">
                                  <p:stCondLst>
                                    <p:cond delay="0"/>
                                  </p:stCondLst>
                                  <p:iterate type="el" backwards="0">
                                    <p:tmAbs val="0"/>
                                  </p:iterate>
                                  <p:childTnLst>
                                    <p:set>
                                      <p:cBhvr>
                                        <p:cTn id="74" fill="hold"/>
                                        <p:tgtEl>
                                          <p:spTgt spid="237"/>
                                        </p:tgtEl>
                                        <p:attrNameLst>
                                          <p:attrName>style.visibility</p:attrName>
                                        </p:attrNameLst>
                                      </p:cBhvr>
                                      <p:to>
                                        <p:strVal val="visible"/>
                                      </p:to>
                                    </p:set>
                                    <p:anim calcmode="lin" valueType="num">
                                      <p:cBhvr>
                                        <p:cTn id="75" dur="1000" fill="hold"/>
                                        <p:tgtEl>
                                          <p:spTgt spid="237"/>
                                        </p:tgtEl>
                                        <p:attrNameLst>
                                          <p:attrName>ppt_w</p:attrName>
                                        </p:attrNameLst>
                                      </p:cBhvr>
                                      <p:tavLst>
                                        <p:tav tm="0">
                                          <p:val>
                                            <p:fltVal val="0"/>
                                          </p:val>
                                        </p:tav>
                                        <p:tav tm="100000">
                                          <p:val>
                                            <p:strVal val="#ppt_w"/>
                                          </p:val>
                                        </p:tav>
                                      </p:tavLst>
                                    </p:anim>
                                    <p:anim calcmode="lin" valueType="num">
                                      <p:cBhvr>
                                        <p:cTn id="76" dur="1000" fill="hold"/>
                                        <p:tgtEl>
                                          <p:spTgt spid="237"/>
                                        </p:tgtEl>
                                        <p:attrNameLst>
                                          <p:attrName>ppt_h</p:attrName>
                                        </p:attrNameLst>
                                      </p:cBhvr>
                                      <p:tavLst>
                                        <p:tav tm="0">
                                          <p:val>
                                            <p:fltVal val="0"/>
                                          </p:val>
                                        </p:tav>
                                        <p:tav tm="100000">
                                          <p:val>
                                            <p:strVal val="#ppt_h"/>
                                          </p:val>
                                        </p:tav>
                                      </p:tavLst>
                                    </p:anim>
                                  </p:childTnLst>
                                </p:cTn>
                              </p:par>
                            </p:childTnLst>
                          </p:cTn>
                        </p:par>
                        <p:par>
                          <p:cTn id="77" fill="hold">
                            <p:stCondLst>
                              <p:cond delay="2000"/>
                            </p:stCondLst>
                            <p:childTnLst>
                              <p:par>
                                <p:cTn id="78" presetClass="entr" nodeType="afterEffect" presetSubtype="16" presetID="23" grpId="15" fill="hold">
                                  <p:stCondLst>
                                    <p:cond delay="0"/>
                                  </p:stCondLst>
                                  <p:iterate type="el" backwards="0">
                                    <p:tmAbs val="0"/>
                                  </p:iterate>
                                  <p:childTnLst>
                                    <p:set>
                                      <p:cBhvr>
                                        <p:cTn id="79" fill="hold"/>
                                        <p:tgtEl>
                                          <p:spTgt spid="238"/>
                                        </p:tgtEl>
                                        <p:attrNameLst>
                                          <p:attrName>style.visibility</p:attrName>
                                        </p:attrNameLst>
                                      </p:cBhvr>
                                      <p:to>
                                        <p:strVal val="visible"/>
                                      </p:to>
                                    </p:set>
                                    <p:anim calcmode="lin" valueType="num">
                                      <p:cBhvr>
                                        <p:cTn id="80" dur="1000" fill="hold"/>
                                        <p:tgtEl>
                                          <p:spTgt spid="238"/>
                                        </p:tgtEl>
                                        <p:attrNameLst>
                                          <p:attrName>ppt_w</p:attrName>
                                        </p:attrNameLst>
                                      </p:cBhvr>
                                      <p:tavLst>
                                        <p:tav tm="0">
                                          <p:val>
                                            <p:fltVal val="0"/>
                                          </p:val>
                                        </p:tav>
                                        <p:tav tm="100000">
                                          <p:val>
                                            <p:strVal val="#ppt_w"/>
                                          </p:val>
                                        </p:tav>
                                      </p:tavLst>
                                    </p:anim>
                                    <p:anim calcmode="lin" valueType="num">
                                      <p:cBhvr>
                                        <p:cTn id="81" dur="1000" fill="hold"/>
                                        <p:tgtEl>
                                          <p:spTgt spid="238"/>
                                        </p:tgtEl>
                                        <p:attrNameLst>
                                          <p:attrName>ppt_h</p:attrName>
                                        </p:attrNameLst>
                                      </p:cBhvr>
                                      <p:tavLst>
                                        <p:tav tm="0">
                                          <p:val>
                                            <p:fltVal val="0"/>
                                          </p:val>
                                        </p:tav>
                                        <p:tav tm="100000">
                                          <p:val>
                                            <p:strVal val="#ppt_h"/>
                                          </p:val>
                                        </p:tav>
                                      </p:tavLst>
                                    </p:anim>
                                  </p:childTnLst>
                                </p:cTn>
                              </p:par>
                            </p:childTnLst>
                          </p:cTn>
                        </p:par>
                        <p:par>
                          <p:cTn id="82" fill="hold">
                            <p:stCondLst>
                              <p:cond delay="3000"/>
                            </p:stCondLst>
                            <p:childTnLst>
                              <p:par>
                                <p:cTn id="83" presetClass="entr" nodeType="afterEffect" presetSubtype="16" presetID="23" grpId="16" fill="hold">
                                  <p:stCondLst>
                                    <p:cond delay="0"/>
                                  </p:stCondLst>
                                  <p:iterate type="el" backwards="0">
                                    <p:tmAbs val="0"/>
                                  </p:iterate>
                                  <p:childTnLst>
                                    <p:set>
                                      <p:cBhvr>
                                        <p:cTn id="84" fill="hold"/>
                                        <p:tgtEl>
                                          <p:spTgt spid="240"/>
                                        </p:tgtEl>
                                        <p:attrNameLst>
                                          <p:attrName>style.visibility</p:attrName>
                                        </p:attrNameLst>
                                      </p:cBhvr>
                                      <p:to>
                                        <p:strVal val="visible"/>
                                      </p:to>
                                    </p:set>
                                    <p:anim calcmode="lin" valueType="num">
                                      <p:cBhvr>
                                        <p:cTn id="85" dur="1000" fill="hold"/>
                                        <p:tgtEl>
                                          <p:spTgt spid="240"/>
                                        </p:tgtEl>
                                        <p:attrNameLst>
                                          <p:attrName>ppt_w</p:attrName>
                                        </p:attrNameLst>
                                      </p:cBhvr>
                                      <p:tavLst>
                                        <p:tav tm="0">
                                          <p:val>
                                            <p:fltVal val="0"/>
                                          </p:val>
                                        </p:tav>
                                        <p:tav tm="100000">
                                          <p:val>
                                            <p:strVal val="#ppt_w"/>
                                          </p:val>
                                        </p:tav>
                                      </p:tavLst>
                                    </p:anim>
                                    <p:anim calcmode="lin" valueType="num">
                                      <p:cBhvr>
                                        <p:cTn id="86" dur="1000" fill="hold"/>
                                        <p:tgtEl>
                                          <p:spTgt spid="240"/>
                                        </p:tgtEl>
                                        <p:attrNameLst>
                                          <p:attrName>ppt_h</p:attrName>
                                        </p:attrNameLst>
                                      </p:cBhvr>
                                      <p:tavLst>
                                        <p:tav tm="0">
                                          <p:val>
                                            <p:fltVal val="0"/>
                                          </p:val>
                                        </p:tav>
                                        <p:tav tm="100000">
                                          <p:val>
                                            <p:strVal val="#ppt_h"/>
                                          </p:val>
                                        </p:tav>
                                      </p:tavLst>
                                    </p:anim>
                                  </p:childTnLst>
                                </p:cTn>
                              </p:par>
                            </p:childTnLst>
                          </p:cTn>
                        </p:par>
                        <p:par>
                          <p:cTn id="87" fill="hold">
                            <p:stCondLst>
                              <p:cond delay="4000"/>
                            </p:stCondLst>
                            <p:childTnLst>
                              <p:par>
                                <p:cTn id="88" presetClass="entr" nodeType="afterEffect" presetSubtype="16" presetID="23" grpId="17" fill="hold">
                                  <p:stCondLst>
                                    <p:cond delay="0"/>
                                  </p:stCondLst>
                                  <p:iterate type="el" backwards="0">
                                    <p:tmAbs val="0"/>
                                  </p:iterate>
                                  <p:childTnLst>
                                    <p:set>
                                      <p:cBhvr>
                                        <p:cTn id="89" fill="hold"/>
                                        <p:tgtEl>
                                          <p:spTgt spid="239"/>
                                        </p:tgtEl>
                                        <p:attrNameLst>
                                          <p:attrName>style.visibility</p:attrName>
                                        </p:attrNameLst>
                                      </p:cBhvr>
                                      <p:to>
                                        <p:strVal val="visible"/>
                                      </p:to>
                                    </p:set>
                                    <p:anim calcmode="lin" valueType="num">
                                      <p:cBhvr>
                                        <p:cTn id="90" dur="1000" fill="hold"/>
                                        <p:tgtEl>
                                          <p:spTgt spid="239"/>
                                        </p:tgtEl>
                                        <p:attrNameLst>
                                          <p:attrName>ppt_w</p:attrName>
                                        </p:attrNameLst>
                                      </p:cBhvr>
                                      <p:tavLst>
                                        <p:tav tm="0">
                                          <p:val>
                                            <p:fltVal val="0"/>
                                          </p:val>
                                        </p:tav>
                                        <p:tav tm="100000">
                                          <p:val>
                                            <p:strVal val="#ppt_w"/>
                                          </p:val>
                                        </p:tav>
                                      </p:tavLst>
                                    </p:anim>
                                    <p:anim calcmode="lin" valueType="num">
                                      <p:cBhvr>
                                        <p:cTn id="91" dur="10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16" presetID="23" grpId="18" fill="hold">
                                  <p:stCondLst>
                                    <p:cond delay="0"/>
                                  </p:stCondLst>
                                  <p:iterate type="el" backwards="0">
                                    <p:tmAbs val="0"/>
                                  </p:iterate>
                                  <p:childTnLst>
                                    <p:set>
                                      <p:cBhvr>
                                        <p:cTn id="95" fill="hold"/>
                                        <p:tgtEl>
                                          <p:spTgt spid="218"/>
                                        </p:tgtEl>
                                        <p:attrNameLst>
                                          <p:attrName>style.visibility</p:attrName>
                                        </p:attrNameLst>
                                      </p:cBhvr>
                                      <p:to>
                                        <p:strVal val="visible"/>
                                      </p:to>
                                    </p:set>
                                    <p:anim calcmode="lin" valueType="num">
                                      <p:cBhvr>
                                        <p:cTn id="96" dur="1500" fill="hold"/>
                                        <p:tgtEl>
                                          <p:spTgt spid="218"/>
                                        </p:tgtEl>
                                        <p:attrNameLst>
                                          <p:attrName>ppt_w</p:attrName>
                                        </p:attrNameLst>
                                      </p:cBhvr>
                                      <p:tavLst>
                                        <p:tav tm="0">
                                          <p:val>
                                            <p:fltVal val="0"/>
                                          </p:val>
                                        </p:tav>
                                        <p:tav tm="100000">
                                          <p:val>
                                            <p:strVal val="#ppt_w"/>
                                          </p:val>
                                        </p:tav>
                                      </p:tavLst>
                                    </p:anim>
                                    <p:anim calcmode="lin" valueType="num">
                                      <p:cBhvr>
                                        <p:cTn id="97" dur="1500" fill="hold"/>
                                        <p:tgtEl>
                                          <p:spTgt spid="218"/>
                                        </p:tgtEl>
                                        <p:attrNameLst>
                                          <p:attrName>ppt_h</p:attrName>
                                        </p:attrNameLst>
                                      </p:cBhvr>
                                      <p:tavLst>
                                        <p:tav tm="0">
                                          <p:val>
                                            <p:fltVal val="0"/>
                                          </p:val>
                                        </p:tav>
                                        <p:tav tm="100000">
                                          <p:val>
                                            <p:strVal val="#ppt_h"/>
                                          </p:val>
                                        </p:tav>
                                      </p:tavLst>
                                    </p:anim>
                                  </p:childTnLst>
                                </p:cTn>
                              </p:par>
                            </p:childTnLst>
                          </p:cTn>
                        </p:par>
                        <p:par>
                          <p:cTn id="98" fill="hold">
                            <p:stCondLst>
                              <p:cond delay="1500"/>
                            </p:stCondLst>
                            <p:childTnLst>
                              <p:par>
                                <p:cTn id="99" presetClass="entr" nodeType="afterEffect" presetSubtype="16" presetID="23" grpId="19" fill="hold">
                                  <p:stCondLst>
                                    <p:cond delay="0"/>
                                  </p:stCondLst>
                                  <p:iterate type="el" backwards="0">
                                    <p:tmAbs val="0"/>
                                  </p:iterate>
                                  <p:childTnLst>
                                    <p:set>
                                      <p:cBhvr>
                                        <p:cTn id="100" fill="hold"/>
                                        <p:tgtEl>
                                          <p:spTgt spid="216"/>
                                        </p:tgtEl>
                                        <p:attrNameLst>
                                          <p:attrName>style.visibility</p:attrName>
                                        </p:attrNameLst>
                                      </p:cBhvr>
                                      <p:to>
                                        <p:strVal val="visible"/>
                                      </p:to>
                                    </p:set>
                                    <p:anim calcmode="lin" valueType="num">
                                      <p:cBhvr>
                                        <p:cTn id="101" dur="1500" fill="hold"/>
                                        <p:tgtEl>
                                          <p:spTgt spid="216"/>
                                        </p:tgtEl>
                                        <p:attrNameLst>
                                          <p:attrName>ppt_w</p:attrName>
                                        </p:attrNameLst>
                                      </p:cBhvr>
                                      <p:tavLst>
                                        <p:tav tm="0">
                                          <p:val>
                                            <p:fltVal val="0"/>
                                          </p:val>
                                        </p:tav>
                                        <p:tav tm="100000">
                                          <p:val>
                                            <p:strVal val="#ppt_w"/>
                                          </p:val>
                                        </p:tav>
                                      </p:tavLst>
                                    </p:anim>
                                    <p:anim calcmode="lin" valueType="num">
                                      <p:cBhvr>
                                        <p:cTn id="102" dur="1500" fill="hold"/>
                                        <p:tgtEl>
                                          <p:spTgt spid="216"/>
                                        </p:tgtEl>
                                        <p:attrNameLst>
                                          <p:attrName>ppt_h</p:attrName>
                                        </p:attrNameLst>
                                      </p:cBhvr>
                                      <p:tavLst>
                                        <p:tav tm="0">
                                          <p:val>
                                            <p:fltVal val="0"/>
                                          </p:val>
                                        </p:tav>
                                        <p:tav tm="100000">
                                          <p:val>
                                            <p:strVal val="#ppt_h"/>
                                          </p:val>
                                        </p:tav>
                                      </p:tavLst>
                                    </p:anim>
                                  </p:childTnLst>
                                </p:cTn>
                              </p:par>
                            </p:childTnLst>
                          </p:cTn>
                        </p:par>
                        <p:par>
                          <p:cTn id="103" fill="hold">
                            <p:stCondLst>
                              <p:cond delay="3000"/>
                            </p:stCondLst>
                            <p:childTnLst>
                              <p:par>
                                <p:cTn id="104" presetClass="entr" nodeType="afterEffect" presetSubtype="16" presetID="23" grpId="20" fill="hold">
                                  <p:stCondLst>
                                    <p:cond delay="0"/>
                                  </p:stCondLst>
                                  <p:iterate type="el" backwards="0">
                                    <p:tmAbs val="0"/>
                                  </p:iterate>
                                  <p:childTnLst>
                                    <p:set>
                                      <p:cBhvr>
                                        <p:cTn id="105" fill="hold"/>
                                        <p:tgtEl>
                                          <p:spTgt spid="217"/>
                                        </p:tgtEl>
                                        <p:attrNameLst>
                                          <p:attrName>style.visibility</p:attrName>
                                        </p:attrNameLst>
                                      </p:cBhvr>
                                      <p:to>
                                        <p:strVal val="visible"/>
                                      </p:to>
                                    </p:set>
                                    <p:anim calcmode="lin" valueType="num">
                                      <p:cBhvr>
                                        <p:cTn id="106" dur="1500" fill="hold"/>
                                        <p:tgtEl>
                                          <p:spTgt spid="217"/>
                                        </p:tgtEl>
                                        <p:attrNameLst>
                                          <p:attrName>ppt_w</p:attrName>
                                        </p:attrNameLst>
                                      </p:cBhvr>
                                      <p:tavLst>
                                        <p:tav tm="0">
                                          <p:val>
                                            <p:fltVal val="0"/>
                                          </p:val>
                                        </p:tav>
                                        <p:tav tm="100000">
                                          <p:val>
                                            <p:strVal val="#ppt_w"/>
                                          </p:val>
                                        </p:tav>
                                      </p:tavLst>
                                    </p:anim>
                                    <p:anim calcmode="lin" valueType="num">
                                      <p:cBhvr>
                                        <p:cTn id="107" dur="1500" fill="hold"/>
                                        <p:tgtEl>
                                          <p:spTgt spid="217"/>
                                        </p:tgtEl>
                                        <p:attrNameLst>
                                          <p:attrName>ppt_h</p:attrName>
                                        </p:attrNameLst>
                                      </p:cBhvr>
                                      <p:tavLst>
                                        <p:tav tm="0">
                                          <p:val>
                                            <p:fltVal val="0"/>
                                          </p:val>
                                        </p:tav>
                                        <p:tav tm="100000">
                                          <p:val>
                                            <p:strVal val="#ppt_h"/>
                                          </p:val>
                                        </p:tav>
                                      </p:tavLst>
                                    </p:anim>
                                  </p:childTnLst>
                                </p:cTn>
                              </p:par>
                            </p:childTnLst>
                          </p:cTn>
                        </p:par>
                        <p:par>
                          <p:cTn id="108" fill="hold">
                            <p:stCondLst>
                              <p:cond delay="4500"/>
                            </p:stCondLst>
                            <p:childTnLst>
                              <p:par>
                                <p:cTn id="109" presetClass="entr" nodeType="afterEffect" presetSubtype="16" presetID="23" grpId="21" fill="hold">
                                  <p:stCondLst>
                                    <p:cond delay="0"/>
                                  </p:stCondLst>
                                  <p:iterate type="el" backwards="0">
                                    <p:tmAbs val="0"/>
                                  </p:iterate>
                                  <p:childTnLst>
                                    <p:set>
                                      <p:cBhvr>
                                        <p:cTn id="110" fill="hold"/>
                                        <p:tgtEl>
                                          <p:spTgt spid="220"/>
                                        </p:tgtEl>
                                        <p:attrNameLst>
                                          <p:attrName>style.visibility</p:attrName>
                                        </p:attrNameLst>
                                      </p:cBhvr>
                                      <p:to>
                                        <p:strVal val="visible"/>
                                      </p:to>
                                    </p:set>
                                    <p:anim calcmode="lin" valueType="num">
                                      <p:cBhvr>
                                        <p:cTn id="111" dur="1500" fill="hold"/>
                                        <p:tgtEl>
                                          <p:spTgt spid="220"/>
                                        </p:tgtEl>
                                        <p:attrNameLst>
                                          <p:attrName>ppt_w</p:attrName>
                                        </p:attrNameLst>
                                      </p:cBhvr>
                                      <p:tavLst>
                                        <p:tav tm="0">
                                          <p:val>
                                            <p:fltVal val="0"/>
                                          </p:val>
                                        </p:tav>
                                        <p:tav tm="100000">
                                          <p:val>
                                            <p:strVal val="#ppt_w"/>
                                          </p:val>
                                        </p:tav>
                                      </p:tavLst>
                                    </p:anim>
                                    <p:anim calcmode="lin" valueType="num">
                                      <p:cBhvr>
                                        <p:cTn id="112" dur="1500" fill="hold"/>
                                        <p:tgtEl>
                                          <p:spTgt spid="220"/>
                                        </p:tgtEl>
                                        <p:attrNameLst>
                                          <p:attrName>ppt_h</p:attrName>
                                        </p:attrNameLst>
                                      </p:cBhvr>
                                      <p:tavLst>
                                        <p:tav tm="0">
                                          <p:val>
                                            <p:fltVal val="0"/>
                                          </p:val>
                                        </p:tav>
                                        <p:tav tm="100000">
                                          <p:val>
                                            <p:strVal val="#ppt_h"/>
                                          </p:val>
                                        </p:tav>
                                      </p:tavLst>
                                    </p:anim>
                                  </p:childTnLst>
                                </p:cTn>
                              </p:par>
                            </p:childTnLst>
                          </p:cTn>
                        </p:par>
                        <p:par>
                          <p:cTn id="113" fill="hold">
                            <p:stCondLst>
                              <p:cond delay="6000"/>
                            </p:stCondLst>
                            <p:childTnLst>
                              <p:par>
                                <p:cTn id="114" presetClass="entr" nodeType="afterEffect" presetSubtype="16" presetID="23" grpId="22" fill="hold">
                                  <p:stCondLst>
                                    <p:cond delay="0"/>
                                  </p:stCondLst>
                                  <p:iterate type="el" backwards="0">
                                    <p:tmAbs val="0"/>
                                  </p:iterate>
                                  <p:childTnLst>
                                    <p:set>
                                      <p:cBhvr>
                                        <p:cTn id="115" fill="hold"/>
                                        <p:tgtEl>
                                          <p:spTgt spid="219"/>
                                        </p:tgtEl>
                                        <p:attrNameLst>
                                          <p:attrName>style.visibility</p:attrName>
                                        </p:attrNameLst>
                                      </p:cBhvr>
                                      <p:to>
                                        <p:strVal val="visible"/>
                                      </p:to>
                                    </p:set>
                                    <p:anim calcmode="lin" valueType="num">
                                      <p:cBhvr>
                                        <p:cTn id="116" dur="1500" fill="hold"/>
                                        <p:tgtEl>
                                          <p:spTgt spid="219"/>
                                        </p:tgtEl>
                                        <p:attrNameLst>
                                          <p:attrName>ppt_w</p:attrName>
                                        </p:attrNameLst>
                                      </p:cBhvr>
                                      <p:tavLst>
                                        <p:tav tm="0">
                                          <p:val>
                                            <p:fltVal val="0"/>
                                          </p:val>
                                        </p:tav>
                                        <p:tav tm="100000">
                                          <p:val>
                                            <p:strVal val="#ppt_w"/>
                                          </p:val>
                                        </p:tav>
                                      </p:tavLst>
                                    </p:anim>
                                    <p:anim calcmode="lin" valueType="num">
                                      <p:cBhvr>
                                        <p:cTn id="117" dur="1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16" presetID="23" grpId="23" fill="hold">
                                  <p:stCondLst>
                                    <p:cond delay="0"/>
                                  </p:stCondLst>
                                  <p:iterate type="el" backwards="0">
                                    <p:tmAbs val="0"/>
                                  </p:iterate>
                                  <p:childTnLst>
                                    <p:set>
                                      <p:cBhvr>
                                        <p:cTn id="121" fill="hold"/>
                                        <p:tgtEl>
                                          <p:spTgt spid="226"/>
                                        </p:tgtEl>
                                        <p:attrNameLst>
                                          <p:attrName>style.visibility</p:attrName>
                                        </p:attrNameLst>
                                      </p:cBhvr>
                                      <p:to>
                                        <p:strVal val="visible"/>
                                      </p:to>
                                    </p:set>
                                    <p:anim calcmode="lin" valueType="num">
                                      <p:cBhvr>
                                        <p:cTn id="122" dur="1000" fill="hold"/>
                                        <p:tgtEl>
                                          <p:spTgt spid="226"/>
                                        </p:tgtEl>
                                        <p:attrNameLst>
                                          <p:attrName>ppt_w</p:attrName>
                                        </p:attrNameLst>
                                      </p:cBhvr>
                                      <p:tavLst>
                                        <p:tav tm="0">
                                          <p:val>
                                            <p:fltVal val="0"/>
                                          </p:val>
                                        </p:tav>
                                        <p:tav tm="100000">
                                          <p:val>
                                            <p:strVal val="#ppt_w"/>
                                          </p:val>
                                        </p:tav>
                                      </p:tavLst>
                                    </p:anim>
                                    <p:anim calcmode="lin" valueType="num">
                                      <p:cBhvr>
                                        <p:cTn id="123" dur="1000" fill="hold"/>
                                        <p:tgtEl>
                                          <p:spTgt spid="226"/>
                                        </p:tgtEl>
                                        <p:attrNameLst>
                                          <p:attrName>ppt_h</p:attrName>
                                        </p:attrNameLst>
                                      </p:cBhvr>
                                      <p:tavLst>
                                        <p:tav tm="0">
                                          <p:val>
                                            <p:fltVal val="0"/>
                                          </p:val>
                                        </p:tav>
                                        <p:tav tm="100000">
                                          <p:val>
                                            <p:strVal val="#ppt_h"/>
                                          </p:val>
                                        </p:tav>
                                      </p:tavLst>
                                    </p:anim>
                                  </p:childTnLst>
                                </p:cTn>
                              </p:par>
                            </p:childTnLst>
                          </p:cTn>
                        </p:par>
                        <p:par>
                          <p:cTn id="124" fill="hold">
                            <p:stCondLst>
                              <p:cond delay="1000"/>
                            </p:stCondLst>
                            <p:childTnLst>
                              <p:par>
                                <p:cTn id="125" presetClass="entr" nodeType="afterEffect" presetSubtype="16" presetID="23" grpId="24" fill="hold">
                                  <p:stCondLst>
                                    <p:cond delay="0"/>
                                  </p:stCondLst>
                                  <p:iterate type="el" backwards="0">
                                    <p:tmAbs val="0"/>
                                  </p:iterate>
                                  <p:childTnLst>
                                    <p:set>
                                      <p:cBhvr>
                                        <p:cTn id="126" fill="hold"/>
                                        <p:tgtEl>
                                          <p:spTgt spid="227"/>
                                        </p:tgtEl>
                                        <p:attrNameLst>
                                          <p:attrName>style.visibility</p:attrName>
                                        </p:attrNameLst>
                                      </p:cBhvr>
                                      <p:to>
                                        <p:strVal val="visible"/>
                                      </p:to>
                                    </p:set>
                                    <p:anim calcmode="lin" valueType="num">
                                      <p:cBhvr>
                                        <p:cTn id="127" dur="1000" fill="hold"/>
                                        <p:tgtEl>
                                          <p:spTgt spid="227"/>
                                        </p:tgtEl>
                                        <p:attrNameLst>
                                          <p:attrName>ppt_w</p:attrName>
                                        </p:attrNameLst>
                                      </p:cBhvr>
                                      <p:tavLst>
                                        <p:tav tm="0">
                                          <p:val>
                                            <p:fltVal val="0"/>
                                          </p:val>
                                        </p:tav>
                                        <p:tav tm="100000">
                                          <p:val>
                                            <p:strVal val="#ppt_w"/>
                                          </p:val>
                                        </p:tav>
                                      </p:tavLst>
                                    </p:anim>
                                    <p:anim calcmode="lin" valueType="num">
                                      <p:cBhvr>
                                        <p:cTn id="128" dur="1000" fill="hold"/>
                                        <p:tgtEl>
                                          <p:spTgt spid="227"/>
                                        </p:tgtEl>
                                        <p:attrNameLst>
                                          <p:attrName>ppt_h</p:attrName>
                                        </p:attrNameLst>
                                      </p:cBhvr>
                                      <p:tavLst>
                                        <p:tav tm="0">
                                          <p:val>
                                            <p:fltVal val="0"/>
                                          </p:val>
                                        </p:tav>
                                        <p:tav tm="100000">
                                          <p:val>
                                            <p:strVal val="#ppt_h"/>
                                          </p:val>
                                        </p:tav>
                                      </p:tavLst>
                                    </p:anim>
                                  </p:childTnLst>
                                </p:cTn>
                              </p:par>
                            </p:childTnLst>
                          </p:cTn>
                        </p:par>
                        <p:par>
                          <p:cTn id="129" fill="hold">
                            <p:stCondLst>
                              <p:cond delay="2000"/>
                            </p:stCondLst>
                            <p:childTnLst>
                              <p:par>
                                <p:cTn id="130" presetClass="entr" nodeType="afterEffect" presetSubtype="16" presetID="23" grpId="25" fill="hold">
                                  <p:stCondLst>
                                    <p:cond delay="0"/>
                                  </p:stCondLst>
                                  <p:iterate type="el" backwards="0">
                                    <p:tmAbs val="0"/>
                                  </p:iterate>
                                  <p:childTnLst>
                                    <p:set>
                                      <p:cBhvr>
                                        <p:cTn id="131" fill="hold"/>
                                        <p:tgtEl>
                                          <p:spTgt spid="228"/>
                                        </p:tgtEl>
                                        <p:attrNameLst>
                                          <p:attrName>style.visibility</p:attrName>
                                        </p:attrNameLst>
                                      </p:cBhvr>
                                      <p:to>
                                        <p:strVal val="visible"/>
                                      </p:to>
                                    </p:set>
                                    <p:anim calcmode="lin" valueType="num">
                                      <p:cBhvr>
                                        <p:cTn id="132" dur="1000" fill="hold"/>
                                        <p:tgtEl>
                                          <p:spTgt spid="228"/>
                                        </p:tgtEl>
                                        <p:attrNameLst>
                                          <p:attrName>ppt_w</p:attrName>
                                        </p:attrNameLst>
                                      </p:cBhvr>
                                      <p:tavLst>
                                        <p:tav tm="0">
                                          <p:val>
                                            <p:fltVal val="0"/>
                                          </p:val>
                                        </p:tav>
                                        <p:tav tm="100000">
                                          <p:val>
                                            <p:strVal val="#ppt_w"/>
                                          </p:val>
                                        </p:tav>
                                      </p:tavLst>
                                    </p:anim>
                                    <p:anim calcmode="lin" valueType="num">
                                      <p:cBhvr>
                                        <p:cTn id="133" dur="1000" fill="hold"/>
                                        <p:tgtEl>
                                          <p:spTgt spid="228"/>
                                        </p:tgtEl>
                                        <p:attrNameLst>
                                          <p:attrName>ppt_h</p:attrName>
                                        </p:attrNameLst>
                                      </p:cBhvr>
                                      <p:tavLst>
                                        <p:tav tm="0">
                                          <p:val>
                                            <p:fltVal val="0"/>
                                          </p:val>
                                        </p:tav>
                                        <p:tav tm="100000">
                                          <p:val>
                                            <p:strVal val="#ppt_h"/>
                                          </p:val>
                                        </p:tav>
                                      </p:tavLst>
                                    </p:anim>
                                  </p:childTnLst>
                                </p:cTn>
                              </p:par>
                            </p:childTnLst>
                          </p:cTn>
                        </p:par>
                        <p:par>
                          <p:cTn id="134" fill="hold">
                            <p:stCondLst>
                              <p:cond delay="3000"/>
                            </p:stCondLst>
                            <p:childTnLst>
                              <p:par>
                                <p:cTn id="135" presetClass="entr" nodeType="afterEffect" presetSubtype="16" presetID="23" grpId="26" fill="hold">
                                  <p:stCondLst>
                                    <p:cond delay="0"/>
                                  </p:stCondLst>
                                  <p:iterate type="el" backwards="0">
                                    <p:tmAbs val="0"/>
                                  </p:iterate>
                                  <p:childTnLst>
                                    <p:set>
                                      <p:cBhvr>
                                        <p:cTn id="136" fill="hold"/>
                                        <p:tgtEl>
                                          <p:spTgt spid="230"/>
                                        </p:tgtEl>
                                        <p:attrNameLst>
                                          <p:attrName>style.visibility</p:attrName>
                                        </p:attrNameLst>
                                      </p:cBhvr>
                                      <p:to>
                                        <p:strVal val="visible"/>
                                      </p:to>
                                    </p:set>
                                    <p:anim calcmode="lin" valueType="num">
                                      <p:cBhvr>
                                        <p:cTn id="137" dur="1000" fill="hold"/>
                                        <p:tgtEl>
                                          <p:spTgt spid="230"/>
                                        </p:tgtEl>
                                        <p:attrNameLst>
                                          <p:attrName>ppt_w</p:attrName>
                                        </p:attrNameLst>
                                      </p:cBhvr>
                                      <p:tavLst>
                                        <p:tav tm="0">
                                          <p:val>
                                            <p:fltVal val="0"/>
                                          </p:val>
                                        </p:tav>
                                        <p:tav tm="100000">
                                          <p:val>
                                            <p:strVal val="#ppt_w"/>
                                          </p:val>
                                        </p:tav>
                                      </p:tavLst>
                                    </p:anim>
                                    <p:anim calcmode="lin" valueType="num">
                                      <p:cBhvr>
                                        <p:cTn id="138" dur="1000" fill="hold"/>
                                        <p:tgtEl>
                                          <p:spTgt spid="230"/>
                                        </p:tgtEl>
                                        <p:attrNameLst>
                                          <p:attrName>ppt_h</p:attrName>
                                        </p:attrNameLst>
                                      </p:cBhvr>
                                      <p:tavLst>
                                        <p:tav tm="0">
                                          <p:val>
                                            <p:fltVal val="0"/>
                                          </p:val>
                                        </p:tav>
                                        <p:tav tm="100000">
                                          <p:val>
                                            <p:strVal val="#ppt_h"/>
                                          </p:val>
                                        </p:tav>
                                      </p:tavLst>
                                    </p:anim>
                                  </p:childTnLst>
                                </p:cTn>
                              </p:par>
                            </p:childTnLst>
                          </p:cTn>
                        </p:par>
                        <p:par>
                          <p:cTn id="139" fill="hold">
                            <p:stCondLst>
                              <p:cond delay="4000"/>
                            </p:stCondLst>
                            <p:childTnLst>
                              <p:par>
                                <p:cTn id="140" presetClass="entr" nodeType="afterEffect" presetSubtype="16" presetID="23" grpId="27" fill="hold">
                                  <p:stCondLst>
                                    <p:cond delay="0"/>
                                  </p:stCondLst>
                                  <p:iterate type="el" backwards="0">
                                    <p:tmAbs val="0"/>
                                  </p:iterate>
                                  <p:childTnLst>
                                    <p:set>
                                      <p:cBhvr>
                                        <p:cTn id="141" fill="hold"/>
                                        <p:tgtEl>
                                          <p:spTgt spid="207"/>
                                        </p:tgtEl>
                                        <p:attrNameLst>
                                          <p:attrName>style.visibility</p:attrName>
                                        </p:attrNameLst>
                                      </p:cBhvr>
                                      <p:to>
                                        <p:strVal val="visible"/>
                                      </p:to>
                                    </p:set>
                                    <p:anim calcmode="lin" valueType="num">
                                      <p:cBhvr>
                                        <p:cTn id="142" dur="1000" fill="hold"/>
                                        <p:tgtEl>
                                          <p:spTgt spid="207"/>
                                        </p:tgtEl>
                                        <p:attrNameLst>
                                          <p:attrName>ppt_w</p:attrName>
                                        </p:attrNameLst>
                                      </p:cBhvr>
                                      <p:tavLst>
                                        <p:tav tm="0">
                                          <p:val>
                                            <p:fltVal val="0"/>
                                          </p:val>
                                        </p:tav>
                                        <p:tav tm="100000">
                                          <p:val>
                                            <p:strVal val="#ppt_w"/>
                                          </p:val>
                                        </p:tav>
                                      </p:tavLst>
                                    </p:anim>
                                    <p:anim calcmode="lin" valueType="num">
                                      <p:cBhvr>
                                        <p:cTn id="143" dur="1000" fill="hold"/>
                                        <p:tgtEl>
                                          <p:spTgt spid="207"/>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Class="entr" nodeType="clickEffect" presetSubtype="16" presetID="23" grpId="28" fill="hold">
                                  <p:stCondLst>
                                    <p:cond delay="0"/>
                                  </p:stCondLst>
                                  <p:iterate type="el" backwards="0">
                                    <p:tmAbs val="0"/>
                                  </p:iterate>
                                  <p:childTnLst>
                                    <p:set>
                                      <p:cBhvr>
                                        <p:cTn id="147" fill="hold"/>
                                        <p:tgtEl>
                                          <p:spTgt spid="241"/>
                                        </p:tgtEl>
                                        <p:attrNameLst>
                                          <p:attrName>style.visibility</p:attrName>
                                        </p:attrNameLst>
                                      </p:cBhvr>
                                      <p:to>
                                        <p:strVal val="visible"/>
                                      </p:to>
                                    </p:set>
                                    <p:anim calcmode="lin" valueType="num">
                                      <p:cBhvr>
                                        <p:cTn id="148" dur="1500" fill="hold"/>
                                        <p:tgtEl>
                                          <p:spTgt spid="241"/>
                                        </p:tgtEl>
                                        <p:attrNameLst>
                                          <p:attrName>ppt_w</p:attrName>
                                        </p:attrNameLst>
                                      </p:cBhvr>
                                      <p:tavLst>
                                        <p:tav tm="0">
                                          <p:val>
                                            <p:fltVal val="0"/>
                                          </p:val>
                                        </p:tav>
                                        <p:tav tm="100000">
                                          <p:val>
                                            <p:strVal val="#ppt_w"/>
                                          </p:val>
                                        </p:tav>
                                      </p:tavLst>
                                    </p:anim>
                                    <p:anim calcmode="lin" valueType="num">
                                      <p:cBhvr>
                                        <p:cTn id="149" dur="1500" fill="hold"/>
                                        <p:tgtEl>
                                          <p:spTgt spid="241"/>
                                        </p:tgtEl>
                                        <p:attrNameLst>
                                          <p:attrName>ppt_h</p:attrName>
                                        </p:attrNameLst>
                                      </p:cBhvr>
                                      <p:tavLst>
                                        <p:tav tm="0">
                                          <p:val>
                                            <p:fltVal val="0"/>
                                          </p:val>
                                        </p:tav>
                                        <p:tav tm="100000">
                                          <p:val>
                                            <p:strVal val="#ppt_h"/>
                                          </p:val>
                                        </p:tav>
                                      </p:tavLst>
                                    </p:anim>
                                  </p:childTnLst>
                                </p:cTn>
                              </p:par>
                            </p:childTnLst>
                          </p:cTn>
                        </p:par>
                        <p:par>
                          <p:cTn id="150" fill="hold">
                            <p:stCondLst>
                              <p:cond delay="1500"/>
                            </p:stCondLst>
                            <p:childTnLst>
                              <p:par>
                                <p:cTn id="151" presetClass="entr" nodeType="afterEffect" presetSubtype="16" presetID="23" grpId="29" fill="hold">
                                  <p:stCondLst>
                                    <p:cond delay="0"/>
                                  </p:stCondLst>
                                  <p:iterate type="el" backwards="0">
                                    <p:tmAbs val="0"/>
                                  </p:iterate>
                                  <p:childTnLst>
                                    <p:set>
                                      <p:cBhvr>
                                        <p:cTn id="152" fill="hold"/>
                                        <p:tgtEl>
                                          <p:spTgt spid="242"/>
                                        </p:tgtEl>
                                        <p:attrNameLst>
                                          <p:attrName>style.visibility</p:attrName>
                                        </p:attrNameLst>
                                      </p:cBhvr>
                                      <p:to>
                                        <p:strVal val="visible"/>
                                      </p:to>
                                    </p:set>
                                    <p:anim calcmode="lin" valueType="num">
                                      <p:cBhvr>
                                        <p:cTn id="153" dur="1500" fill="hold"/>
                                        <p:tgtEl>
                                          <p:spTgt spid="242"/>
                                        </p:tgtEl>
                                        <p:attrNameLst>
                                          <p:attrName>ppt_w</p:attrName>
                                        </p:attrNameLst>
                                      </p:cBhvr>
                                      <p:tavLst>
                                        <p:tav tm="0">
                                          <p:val>
                                            <p:fltVal val="0"/>
                                          </p:val>
                                        </p:tav>
                                        <p:tav tm="100000">
                                          <p:val>
                                            <p:strVal val="#ppt_w"/>
                                          </p:val>
                                        </p:tav>
                                      </p:tavLst>
                                    </p:anim>
                                    <p:anim calcmode="lin" valueType="num">
                                      <p:cBhvr>
                                        <p:cTn id="154" dur="1500" fill="hold"/>
                                        <p:tgtEl>
                                          <p:spTgt spid="242"/>
                                        </p:tgtEl>
                                        <p:attrNameLst>
                                          <p:attrName>ppt_h</p:attrName>
                                        </p:attrNameLst>
                                      </p:cBhvr>
                                      <p:tavLst>
                                        <p:tav tm="0">
                                          <p:val>
                                            <p:fltVal val="0"/>
                                          </p:val>
                                        </p:tav>
                                        <p:tav tm="100000">
                                          <p:val>
                                            <p:strVal val="#ppt_h"/>
                                          </p:val>
                                        </p:tav>
                                      </p:tavLst>
                                    </p:anim>
                                  </p:childTnLst>
                                </p:cTn>
                              </p:par>
                            </p:childTnLst>
                          </p:cTn>
                        </p:par>
                        <p:par>
                          <p:cTn id="155" fill="hold">
                            <p:stCondLst>
                              <p:cond delay="3000"/>
                            </p:stCondLst>
                            <p:childTnLst>
                              <p:par>
                                <p:cTn id="156" presetClass="entr" nodeType="afterEffect" presetSubtype="16" presetID="23" grpId="30" fill="hold">
                                  <p:stCondLst>
                                    <p:cond delay="0"/>
                                  </p:stCondLst>
                                  <p:iterate type="el" backwards="0">
                                    <p:tmAbs val="0"/>
                                  </p:iterate>
                                  <p:childTnLst>
                                    <p:set>
                                      <p:cBhvr>
                                        <p:cTn id="157" fill="hold"/>
                                        <p:tgtEl>
                                          <p:spTgt spid="243"/>
                                        </p:tgtEl>
                                        <p:attrNameLst>
                                          <p:attrName>style.visibility</p:attrName>
                                        </p:attrNameLst>
                                      </p:cBhvr>
                                      <p:to>
                                        <p:strVal val="visible"/>
                                      </p:to>
                                    </p:set>
                                    <p:anim calcmode="lin" valueType="num">
                                      <p:cBhvr>
                                        <p:cTn id="158" dur="1500" fill="hold"/>
                                        <p:tgtEl>
                                          <p:spTgt spid="243"/>
                                        </p:tgtEl>
                                        <p:attrNameLst>
                                          <p:attrName>ppt_w</p:attrName>
                                        </p:attrNameLst>
                                      </p:cBhvr>
                                      <p:tavLst>
                                        <p:tav tm="0">
                                          <p:val>
                                            <p:fltVal val="0"/>
                                          </p:val>
                                        </p:tav>
                                        <p:tav tm="100000">
                                          <p:val>
                                            <p:strVal val="#ppt_w"/>
                                          </p:val>
                                        </p:tav>
                                      </p:tavLst>
                                    </p:anim>
                                    <p:anim calcmode="lin" valueType="num">
                                      <p:cBhvr>
                                        <p:cTn id="159" dur="1500" fill="hold"/>
                                        <p:tgtEl>
                                          <p:spTgt spid="243"/>
                                        </p:tgtEl>
                                        <p:attrNameLst>
                                          <p:attrName>ppt_h</p:attrName>
                                        </p:attrNameLst>
                                      </p:cBhvr>
                                      <p:tavLst>
                                        <p:tav tm="0">
                                          <p:val>
                                            <p:fltVal val="0"/>
                                          </p:val>
                                        </p:tav>
                                        <p:tav tm="100000">
                                          <p:val>
                                            <p:strVal val="#ppt_h"/>
                                          </p:val>
                                        </p:tav>
                                      </p:tavLst>
                                    </p:anim>
                                  </p:childTnLst>
                                </p:cTn>
                              </p:par>
                            </p:childTnLst>
                          </p:cTn>
                        </p:par>
                        <p:par>
                          <p:cTn id="160" fill="hold">
                            <p:stCondLst>
                              <p:cond delay="4500"/>
                            </p:stCondLst>
                            <p:childTnLst>
                              <p:par>
                                <p:cTn id="161" presetClass="entr" nodeType="afterEffect" presetSubtype="16" presetID="23" grpId="31" fill="hold">
                                  <p:stCondLst>
                                    <p:cond delay="0"/>
                                  </p:stCondLst>
                                  <p:iterate type="el" backwards="0">
                                    <p:tmAbs val="0"/>
                                  </p:iterate>
                                  <p:childTnLst>
                                    <p:set>
                                      <p:cBhvr>
                                        <p:cTn id="162" fill="hold"/>
                                        <p:tgtEl>
                                          <p:spTgt spid="245"/>
                                        </p:tgtEl>
                                        <p:attrNameLst>
                                          <p:attrName>style.visibility</p:attrName>
                                        </p:attrNameLst>
                                      </p:cBhvr>
                                      <p:to>
                                        <p:strVal val="visible"/>
                                      </p:to>
                                    </p:set>
                                    <p:anim calcmode="lin" valueType="num">
                                      <p:cBhvr>
                                        <p:cTn id="163" dur="1500" fill="hold"/>
                                        <p:tgtEl>
                                          <p:spTgt spid="245"/>
                                        </p:tgtEl>
                                        <p:attrNameLst>
                                          <p:attrName>ppt_w</p:attrName>
                                        </p:attrNameLst>
                                      </p:cBhvr>
                                      <p:tavLst>
                                        <p:tav tm="0">
                                          <p:val>
                                            <p:fltVal val="0"/>
                                          </p:val>
                                        </p:tav>
                                        <p:tav tm="100000">
                                          <p:val>
                                            <p:strVal val="#ppt_w"/>
                                          </p:val>
                                        </p:tav>
                                      </p:tavLst>
                                    </p:anim>
                                    <p:anim calcmode="lin" valueType="num">
                                      <p:cBhvr>
                                        <p:cTn id="164" dur="1500" fill="hold"/>
                                        <p:tgtEl>
                                          <p:spTgt spid="245"/>
                                        </p:tgtEl>
                                        <p:attrNameLst>
                                          <p:attrName>ppt_h</p:attrName>
                                        </p:attrNameLst>
                                      </p:cBhvr>
                                      <p:tavLst>
                                        <p:tav tm="0">
                                          <p:val>
                                            <p:fltVal val="0"/>
                                          </p:val>
                                        </p:tav>
                                        <p:tav tm="100000">
                                          <p:val>
                                            <p:strVal val="#ppt_h"/>
                                          </p:val>
                                        </p:tav>
                                      </p:tavLst>
                                    </p:anim>
                                  </p:childTnLst>
                                </p:cTn>
                              </p:par>
                            </p:childTnLst>
                          </p:cTn>
                        </p:par>
                        <p:par>
                          <p:cTn id="165" fill="hold">
                            <p:stCondLst>
                              <p:cond delay="6000"/>
                            </p:stCondLst>
                            <p:childTnLst>
                              <p:par>
                                <p:cTn id="166" presetClass="entr" nodeType="afterEffect" presetSubtype="16" presetID="23" grpId="32" fill="hold">
                                  <p:stCondLst>
                                    <p:cond delay="0"/>
                                  </p:stCondLst>
                                  <p:iterate type="el" backwards="0">
                                    <p:tmAbs val="0"/>
                                  </p:iterate>
                                  <p:childTnLst>
                                    <p:set>
                                      <p:cBhvr>
                                        <p:cTn id="167" fill="hold"/>
                                        <p:tgtEl>
                                          <p:spTgt spid="244"/>
                                        </p:tgtEl>
                                        <p:attrNameLst>
                                          <p:attrName>style.visibility</p:attrName>
                                        </p:attrNameLst>
                                      </p:cBhvr>
                                      <p:to>
                                        <p:strVal val="visible"/>
                                      </p:to>
                                    </p:set>
                                    <p:anim calcmode="lin" valueType="num">
                                      <p:cBhvr>
                                        <p:cTn id="168" dur="1500" fill="hold"/>
                                        <p:tgtEl>
                                          <p:spTgt spid="244"/>
                                        </p:tgtEl>
                                        <p:attrNameLst>
                                          <p:attrName>ppt_w</p:attrName>
                                        </p:attrNameLst>
                                      </p:cBhvr>
                                      <p:tavLst>
                                        <p:tav tm="0">
                                          <p:val>
                                            <p:fltVal val="0"/>
                                          </p:val>
                                        </p:tav>
                                        <p:tav tm="100000">
                                          <p:val>
                                            <p:strVal val="#ppt_w"/>
                                          </p:val>
                                        </p:tav>
                                      </p:tavLst>
                                    </p:anim>
                                    <p:anim calcmode="lin" valueType="num">
                                      <p:cBhvr>
                                        <p:cTn id="169" dur="1500" fill="hold"/>
                                        <p:tgtEl>
                                          <p:spTgt spid="2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 grpId="22"/>
      <p:bldP build="whole" bldLvl="1" animBg="1" rev="0" advAuto="0" spid="205" grpId="2"/>
      <p:bldP build="whole" bldLvl="1" animBg="1" rev="0" advAuto="0" spid="211" grpId="12"/>
      <p:bldP build="whole" bldLvl="1" animBg="1" rev="0" advAuto="0" spid="218" grpId="18"/>
      <p:bldP build="whole" bldLvl="1" animBg="1" rev="0" advAuto="0" spid="206" grpId="3"/>
      <p:bldP build="whole" bldLvl="1" animBg="1" rev="0" advAuto="0" spid="226" grpId="23"/>
      <p:bldP build="whole" bldLvl="1" animBg="1" rev="0" advAuto="0" spid="240" grpId="16"/>
      <p:bldP build="whole" bldLvl="1" animBg="1" rev="0" advAuto="0" spid="216" grpId="19"/>
      <p:bldP build="whole" bldLvl="1" animBg="1" rev="0" advAuto="0" spid="239" grpId="17"/>
      <p:bldP build="whole" bldLvl="1" animBg="1" rev="0" advAuto="0" spid="208" grpId="5"/>
      <p:bldP build="whole" bldLvl="1" animBg="1" rev="0" advAuto="0" spid="229" grpId="7"/>
      <p:bldP build="whole" bldLvl="1" animBg="1" rev="0" advAuto="0" spid="209" grpId="4"/>
      <p:bldP build="whole" bldLvl="1" animBg="1" rev="0" advAuto="0" spid="220" grpId="21"/>
      <p:bldP build="whole" bldLvl="1" animBg="1" rev="0" advAuto="0" spid="228" grpId="25"/>
      <p:bldP build="whole" bldLvl="1" animBg="1" rev="0" advAuto="0" spid="238" grpId="15"/>
      <p:bldP build="whole" bldLvl="1" animBg="1" rev="0" advAuto="0" spid="237" grpId="14"/>
      <p:bldP build="whole" bldLvl="1" animBg="1" rev="0" advAuto="0" spid="207" grpId="27"/>
      <p:bldP build="whole" bldLvl="1" animBg="1" rev="0" advAuto="0" spid="241" grpId="28"/>
      <p:bldP build="whole" bldLvl="1" animBg="1" rev="0" advAuto="0" spid="213" grpId="9"/>
      <p:bldP build="whole" bldLvl="1" animBg="1" rev="0" advAuto="0" spid="212" grpId="8"/>
      <p:bldP build="whole" bldLvl="1" animBg="1" rev="0" advAuto="0" spid="230" grpId="26"/>
      <p:bldP build="whole" bldLvl="1" animBg="1" rev="0" advAuto="0" spid="242" grpId="29"/>
      <p:bldP build="whole" bldLvl="1" animBg="1" rev="0" advAuto="0" spid="217" grpId="20"/>
      <p:bldP build="whole" bldLvl="1" animBg="1" rev="0" advAuto="0" spid="245" grpId="31"/>
      <p:bldP build="whole" bldLvl="1" animBg="1" rev="0" advAuto="0" spid="236" grpId="13"/>
      <p:bldP build="whole" bldLvl="1" animBg="1" rev="0" advAuto="0" spid="204" grpId="1"/>
      <p:bldP build="whole" bldLvl="1" animBg="1" rev="0" advAuto="0" spid="227" grpId="24"/>
      <p:bldP build="whole" bldLvl="1" animBg="1" rev="0" advAuto="0" spid="214" grpId="10"/>
      <p:bldP build="whole" bldLvl="1" animBg="1" rev="0" advAuto="0" spid="244" grpId="32"/>
      <p:bldP build="whole" bldLvl="1" animBg="1" rev="0" advAuto="0" spid="210" grpId="6"/>
      <p:bldP build="whole" bldLvl="1" animBg="1" rev="0" advAuto="0" spid="215" grpId="11"/>
      <p:bldP build="whole" bldLvl="1" animBg="1" rev="0" advAuto="0" spid="243" grpId="30"/>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34" name="If the file is to be encrypted at upload time, the x-amz-server-side-…"/>
          <p:cNvSpPr txBox="1"/>
          <p:nvPr/>
        </p:nvSpPr>
        <p:spPr>
          <a:xfrm>
            <a:off x="1494980" y="3052420"/>
            <a:ext cx="1014305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the file is to be encrypted at upload time, the x-amz-server-side-</a:t>
            </a:r>
          </a:p>
          <a:p>
            <a:pPr algn="l"/>
            <a:r>
              <a:t>    encryption parameter will be included in the request header</a:t>
            </a:r>
          </a:p>
        </p:txBody>
      </p:sp>
      <p:sp>
        <p:nvSpPr>
          <p:cNvPr id="135" name="Two options are currently available:…"/>
          <p:cNvSpPr txBox="1"/>
          <p:nvPr/>
        </p:nvSpPr>
        <p:spPr>
          <a:xfrm>
            <a:off x="1484871" y="4277970"/>
            <a:ext cx="11457458"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Two options are currently available:</a:t>
            </a:r>
          </a:p>
          <a:p>
            <a:pPr lvl="1" marL="777875" indent="-333375" algn="l">
              <a:buSzPct val="145000"/>
              <a:buChar char="•"/>
            </a:pPr>
            <a:r>
              <a:t>x-amz-server-side-encryption: AES256 (SSE-S3 - S3 managed keys</a:t>
            </a:r>
          </a:p>
          <a:p>
            <a:pPr lvl="1" marL="777875" indent="-333375" algn="l">
              <a:buSzPct val="145000"/>
              <a:buChar char="•"/>
            </a:pPr>
            <a:r>
              <a:t>x-amz-server-side-encryption: ams:kms (SSE-KMS - KMS managed keys</a:t>
            </a:r>
          </a:p>
        </p:txBody>
      </p:sp>
      <p:sp>
        <p:nvSpPr>
          <p:cNvPr id="136" name="When this parameter is included in the header of the PUT request, it tells…"/>
          <p:cNvSpPr txBox="1"/>
          <p:nvPr/>
        </p:nvSpPr>
        <p:spPr>
          <a:xfrm>
            <a:off x="1446771" y="5871820"/>
            <a:ext cx="11052277"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 this parameter is included in the header of the PUT request, it tells</a:t>
            </a:r>
          </a:p>
          <a:p>
            <a:pPr algn="l"/>
            <a:r>
              <a:t>    S3 to encrypt the object at the time of upload, using the specified</a:t>
            </a:r>
          </a:p>
          <a:p>
            <a:pPr algn="l"/>
            <a:r>
              <a:t>    encryption method</a:t>
            </a:r>
          </a:p>
        </p:txBody>
      </p:sp>
      <p:sp>
        <p:nvSpPr>
          <p:cNvPr id="137" name="You can enforce the use of Server Side Encryption by using a Bucket…"/>
          <p:cNvSpPr txBox="1"/>
          <p:nvPr/>
        </p:nvSpPr>
        <p:spPr>
          <a:xfrm>
            <a:off x="1446771" y="7465670"/>
            <a:ext cx="10564597"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enforce the use of Server Side Encryption by using a Bucket </a:t>
            </a:r>
          </a:p>
          <a:p>
            <a:pPr algn="l"/>
            <a:r>
              <a:t>    Policy which denies any S3 PUT request which doesn’t include the</a:t>
            </a:r>
          </a:p>
          <a:p>
            <a:pPr algn="l"/>
            <a:r>
              <a:t>    x-amz-server-side-encryption parameter in the request header</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34"/>
                                        </p:tgtEl>
                                        <p:attrNameLst>
                                          <p:attrName>style.visibility</p:attrName>
                                        </p:attrNameLst>
                                      </p:cBhvr>
                                      <p:to>
                                        <p:strVal val="visible"/>
                                      </p:to>
                                    </p:set>
                                    <p:anim calcmode="lin" valueType="num">
                                      <p:cBhvr>
                                        <p:cTn id="7" dur="1500" fill="hold"/>
                                        <p:tgtEl>
                                          <p:spTgt spid="134"/>
                                        </p:tgtEl>
                                        <p:attrNameLst>
                                          <p:attrName>ppt_w</p:attrName>
                                        </p:attrNameLst>
                                      </p:cBhvr>
                                      <p:tavLst>
                                        <p:tav tm="0">
                                          <p:val>
                                            <p:strVal val="4*#ppt_w"/>
                                          </p:val>
                                        </p:tav>
                                        <p:tav tm="100000">
                                          <p:val>
                                            <p:strVal val="#ppt_w"/>
                                          </p:val>
                                        </p:tav>
                                      </p:tavLst>
                                    </p:anim>
                                    <p:anim calcmode="lin" valueType="num">
                                      <p:cBhvr>
                                        <p:cTn id="8" dur="1500" fill="hold"/>
                                        <p:tgtEl>
                                          <p:spTgt spid="13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135"/>
                                        </p:tgtEl>
                                        <p:attrNameLst>
                                          <p:attrName>style.visibility</p:attrName>
                                        </p:attrNameLst>
                                      </p:cBhvr>
                                      <p:to>
                                        <p:strVal val="visible"/>
                                      </p:to>
                                    </p:set>
                                    <p:anim calcmode="lin" valueType="num">
                                      <p:cBhvr>
                                        <p:cTn id="13" dur="1500" fill="hold"/>
                                        <p:tgtEl>
                                          <p:spTgt spid="135"/>
                                        </p:tgtEl>
                                        <p:attrNameLst>
                                          <p:attrName>ppt_w</p:attrName>
                                        </p:attrNameLst>
                                      </p:cBhvr>
                                      <p:tavLst>
                                        <p:tav tm="0">
                                          <p:val>
                                            <p:strVal val="4*#ppt_w"/>
                                          </p:val>
                                        </p:tav>
                                        <p:tav tm="100000">
                                          <p:val>
                                            <p:strVal val="#ppt_w"/>
                                          </p:val>
                                        </p:tav>
                                      </p:tavLst>
                                    </p:anim>
                                    <p:anim calcmode="lin" valueType="num">
                                      <p:cBhvr>
                                        <p:cTn id="14" dur="1500" fill="hold"/>
                                        <p:tgtEl>
                                          <p:spTgt spid="135"/>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136"/>
                                        </p:tgtEl>
                                        <p:attrNameLst>
                                          <p:attrName>style.visibility</p:attrName>
                                        </p:attrNameLst>
                                      </p:cBhvr>
                                      <p:to>
                                        <p:strVal val="visible"/>
                                      </p:to>
                                    </p:set>
                                    <p:anim calcmode="lin" valueType="num">
                                      <p:cBhvr>
                                        <p:cTn id="19" dur="1500" fill="hold"/>
                                        <p:tgtEl>
                                          <p:spTgt spid="136"/>
                                        </p:tgtEl>
                                        <p:attrNameLst>
                                          <p:attrName>ppt_w</p:attrName>
                                        </p:attrNameLst>
                                      </p:cBhvr>
                                      <p:tavLst>
                                        <p:tav tm="0">
                                          <p:val>
                                            <p:strVal val="4*#ppt_w"/>
                                          </p:val>
                                        </p:tav>
                                        <p:tav tm="100000">
                                          <p:val>
                                            <p:strVal val="#ppt_w"/>
                                          </p:val>
                                        </p:tav>
                                      </p:tavLst>
                                    </p:anim>
                                    <p:anim calcmode="lin" valueType="num">
                                      <p:cBhvr>
                                        <p:cTn id="20" dur="1500" fill="hold"/>
                                        <p:tgtEl>
                                          <p:spTgt spid="136"/>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137"/>
                                        </p:tgtEl>
                                        <p:attrNameLst>
                                          <p:attrName>style.visibility</p:attrName>
                                        </p:attrNameLst>
                                      </p:cBhvr>
                                      <p:to>
                                        <p:strVal val="visible"/>
                                      </p:to>
                                    </p:set>
                                    <p:anim calcmode="lin" valueType="num">
                                      <p:cBhvr>
                                        <p:cTn id="25" dur="1500" fill="hold"/>
                                        <p:tgtEl>
                                          <p:spTgt spid="137"/>
                                        </p:tgtEl>
                                        <p:attrNameLst>
                                          <p:attrName>ppt_w</p:attrName>
                                        </p:attrNameLst>
                                      </p:cBhvr>
                                      <p:tavLst>
                                        <p:tav tm="0">
                                          <p:val>
                                            <p:strVal val="4*#ppt_w"/>
                                          </p:val>
                                        </p:tav>
                                        <p:tav tm="100000">
                                          <p:val>
                                            <p:strVal val="#ppt_w"/>
                                          </p:val>
                                        </p:tav>
                                      </p:tavLst>
                                    </p:anim>
                                    <p:anim calcmode="lin" valueType="num">
                                      <p:cBhvr>
                                        <p:cTn id="26" dur="1500" fill="hold"/>
                                        <p:tgtEl>
                                          <p:spTgt spid="13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 grpId="2"/>
      <p:bldP build="whole" bldLvl="1" animBg="1" rev="0" advAuto="0" spid="136" grpId="3"/>
      <p:bldP build="whole" bldLvl="1" animBg="1" rev="0" advAuto="0" spid="137" grpId="4"/>
      <p:bldP build="whole" bldLvl="1" animBg="1" rev="0" advAuto="0" spid="134"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mazon CloudFront"/>
          <p:cNvSpPr txBox="1"/>
          <p:nvPr>
            <p:ph type="ctrTitle"/>
          </p:nvPr>
        </p:nvSpPr>
        <p:spPr>
          <a:prstGeom prst="rect">
            <a:avLst/>
          </a:prstGeom>
        </p:spPr>
        <p:txBody>
          <a:bodyPr/>
          <a:lstStyle/>
          <a:p>
            <a:pPr/>
            <a:r>
              <a:t>Amazon CloudFront</a:t>
            </a:r>
          </a:p>
        </p:txBody>
      </p:sp>
      <p:sp>
        <p:nvSpPr>
          <p:cNvPr id="248" name="Fast, highly secure and programmable content delivery network (CD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Fast, highly secure and programmable content delivery network (CDN)</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loudFront - Key Terminology"/>
          <p:cNvSpPr txBox="1"/>
          <p:nvPr>
            <p:ph type="title" idx="4294967295"/>
          </p:nvPr>
        </p:nvSpPr>
        <p:spPr>
          <a:xfrm>
            <a:off x="407937" y="-1261721"/>
            <a:ext cx="12188926" cy="3302001"/>
          </a:xfrm>
          <a:prstGeom prst="rect">
            <a:avLst/>
          </a:prstGeom>
        </p:spPr>
        <p:txBody>
          <a:bodyPr anchor="b"/>
          <a:lstStyle>
            <a:lvl1pPr>
              <a:defRPr sz="6900"/>
            </a:lvl1pPr>
          </a:lstStyle>
          <a:p>
            <a:pPr/>
            <a:r>
              <a:t>CloudFront - Key Terminology</a:t>
            </a:r>
          </a:p>
        </p:txBody>
      </p:sp>
      <p:sp>
        <p:nvSpPr>
          <p:cNvPr id="251" name="Edge Location - This is the location where content is cached and can also…"/>
          <p:cNvSpPr txBox="1"/>
          <p:nvPr/>
        </p:nvSpPr>
        <p:spPr>
          <a:xfrm>
            <a:off x="1494980" y="3052420"/>
            <a:ext cx="1124430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Edge Location - This is the location where content is cached and can also</a:t>
            </a:r>
          </a:p>
          <a:p>
            <a:pPr algn="l"/>
            <a:r>
              <a:t>    be written. Separate to an AWS Region / AZ.</a:t>
            </a:r>
          </a:p>
        </p:txBody>
      </p:sp>
      <p:sp>
        <p:nvSpPr>
          <p:cNvPr id="252" name="Origin - This is the origin of all the files that the CDN will distribute.…"/>
          <p:cNvSpPr txBox="1"/>
          <p:nvPr/>
        </p:nvSpPr>
        <p:spPr>
          <a:xfrm>
            <a:off x="1484871" y="4277970"/>
            <a:ext cx="1140409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Origin - This is the origin of all the files that the CDN will distribute.</a:t>
            </a:r>
          </a:p>
          <a:p>
            <a:pPr algn="l"/>
            <a:r>
              <a:t>    Origins can be an S3 Bucket, an EC2 Instance, an Elastic Load Balancer, or</a:t>
            </a:r>
          </a:p>
          <a:p>
            <a:pPr algn="l"/>
            <a:r>
              <a:t>    Route53.</a:t>
            </a:r>
          </a:p>
        </p:txBody>
      </p:sp>
      <p:sp>
        <p:nvSpPr>
          <p:cNvPr id="253" name="Distribution - This is the name given to the CDN, which consists of a…"/>
          <p:cNvSpPr txBox="1"/>
          <p:nvPr/>
        </p:nvSpPr>
        <p:spPr>
          <a:xfrm>
            <a:off x="1459471" y="5503520"/>
            <a:ext cx="10980751"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Distribution - This is the name given to the CDN, which consists of a</a:t>
            </a:r>
          </a:p>
          <a:p>
            <a:pPr algn="l"/>
            <a:r>
              <a:t>    collection of Edge Locations.</a:t>
            </a:r>
          </a:p>
          <a:p>
            <a:pPr lvl="1" marL="777875" indent="-333375" algn="l">
              <a:buSzPct val="145000"/>
              <a:buChar char="•"/>
            </a:pPr>
            <a:r>
              <a:t>Web Distribution - Typically used for websites (HTTP/HTTPS)</a:t>
            </a:r>
          </a:p>
          <a:p>
            <a:pPr lvl="1" marL="777875" indent="-333375" algn="l">
              <a:buSzPct val="145000"/>
              <a:buChar char="•"/>
            </a:pPr>
            <a:r>
              <a:t>RTMP Distribution - Used for media streaming (Real Time Messaging</a:t>
            </a:r>
          </a:p>
          <a:p>
            <a:pPr lvl="1" indent="0" algn="l"/>
            <a:r>
              <a:t>         Protocol)</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251"/>
                                        </p:tgtEl>
                                        <p:attrNameLst>
                                          <p:attrName>style.visibility</p:attrName>
                                        </p:attrNameLst>
                                      </p:cBhvr>
                                      <p:to>
                                        <p:strVal val="visible"/>
                                      </p:to>
                                    </p:set>
                                    <p:anim calcmode="lin" valueType="num">
                                      <p:cBhvr>
                                        <p:cTn id="7" dur="1500" fill="hold"/>
                                        <p:tgtEl>
                                          <p:spTgt spid="251"/>
                                        </p:tgtEl>
                                        <p:attrNameLst>
                                          <p:attrName>ppt_x</p:attrName>
                                        </p:attrNameLst>
                                      </p:cBhvr>
                                      <p:tavLst>
                                        <p:tav tm="0">
                                          <p:val>
                                            <p:strVal val="0-#ppt_w/2"/>
                                          </p:val>
                                        </p:tav>
                                        <p:tav tm="100000">
                                          <p:val>
                                            <p:strVal val="#ppt_x"/>
                                          </p:val>
                                        </p:tav>
                                      </p:tavLst>
                                    </p:anim>
                                    <p:anim calcmode="lin" valueType="num">
                                      <p:cBhvr>
                                        <p:cTn id="8" dur="15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52"/>
                                        </p:tgtEl>
                                        <p:attrNameLst>
                                          <p:attrName>style.visibility</p:attrName>
                                        </p:attrNameLst>
                                      </p:cBhvr>
                                      <p:to>
                                        <p:strVal val="visible"/>
                                      </p:to>
                                    </p:set>
                                    <p:anim calcmode="lin" valueType="num">
                                      <p:cBhvr>
                                        <p:cTn id="13" dur="1500" fill="hold"/>
                                        <p:tgtEl>
                                          <p:spTgt spid="252"/>
                                        </p:tgtEl>
                                        <p:attrNameLst>
                                          <p:attrName>ppt_x</p:attrName>
                                        </p:attrNameLst>
                                      </p:cBhvr>
                                      <p:tavLst>
                                        <p:tav tm="0">
                                          <p:val>
                                            <p:strVal val="0-#ppt_w/2"/>
                                          </p:val>
                                        </p:tav>
                                        <p:tav tm="100000">
                                          <p:val>
                                            <p:strVal val="#ppt_x"/>
                                          </p:val>
                                        </p:tav>
                                      </p:tavLst>
                                    </p:anim>
                                    <p:anim calcmode="lin" valueType="num">
                                      <p:cBhvr>
                                        <p:cTn id="14" dur="1500" fill="hold"/>
                                        <p:tgtEl>
                                          <p:spTgt spid="2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253"/>
                                        </p:tgtEl>
                                        <p:attrNameLst>
                                          <p:attrName>style.visibility</p:attrName>
                                        </p:attrNameLst>
                                      </p:cBhvr>
                                      <p:to>
                                        <p:strVal val="visible"/>
                                      </p:to>
                                    </p:set>
                                    <p:anim calcmode="lin" valueType="num">
                                      <p:cBhvr>
                                        <p:cTn id="19" dur="1500" fill="hold"/>
                                        <p:tgtEl>
                                          <p:spTgt spid="253"/>
                                        </p:tgtEl>
                                        <p:attrNameLst>
                                          <p:attrName>ppt_x</p:attrName>
                                        </p:attrNameLst>
                                      </p:cBhvr>
                                      <p:tavLst>
                                        <p:tav tm="0">
                                          <p:val>
                                            <p:strVal val="0-#ppt_w/2"/>
                                          </p:val>
                                        </p:tav>
                                        <p:tav tm="100000">
                                          <p:val>
                                            <p:strVal val="#ppt_x"/>
                                          </p:val>
                                        </p:tav>
                                      </p:tavLst>
                                    </p:anim>
                                    <p:anim calcmode="lin" valueType="num">
                                      <p:cBhvr>
                                        <p:cTn id="20" dur="1500" fill="hold"/>
                                        <p:tgtEl>
                                          <p:spTgt spid="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2"/>
      <p:bldP build="whole" bldLvl="1" animBg="1" rev="0" advAuto="0" spid="253" grpId="3"/>
      <p:bldP build="whole" bldLvl="1" animBg="1" rev="0" advAuto="0" spid="251"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mazon CloudFront is a fast content delivery network (CDN) service that securely delivers data, videos, applications, and APIs to customers globally with low latency, high transfer speeds, all within a developer-friendly environment. CloudFront is integrated with AWS – both physical locations that are directly connected to the AWS global infrastructure, as well as other AWS services. CloudFront works seamlessly with services including AWS Shield for DDoS mitigation, Amazon S3, Elastic Load Balancing or Amazon EC2 as origins for your applications, and Lambda@Edge to run custom code closer to customers’ users and to customise the user experience. Lastly, if you use AWS origins such as Amazon S3, Amazon EC2 or Elastic Load Balancing, you don’t pay for any data transferred between these services and CloudFront."/>
          <p:cNvSpPr txBox="1"/>
          <p:nvPr>
            <p:ph type="ctrTitle"/>
          </p:nvPr>
        </p:nvSpPr>
        <p:spPr>
          <a:xfrm>
            <a:off x="1270000" y="4914900"/>
            <a:ext cx="10464800" cy="3302000"/>
          </a:xfrm>
          <a:prstGeom prst="rect">
            <a:avLst/>
          </a:prstGeom>
        </p:spPr>
        <p:txBody>
          <a:bodyPr/>
          <a:lstStyle>
            <a:lvl1pPr defTabSz="303783">
              <a:defRPr sz="1924">
                <a:latin typeface="Helvetica Neue"/>
                <a:ea typeface="Helvetica Neue"/>
                <a:cs typeface="Helvetica Neue"/>
                <a:sym typeface="Helvetica Neue"/>
              </a:defRPr>
            </a:lvl1pPr>
          </a:lstStyle>
          <a:p>
            <a:pPr/>
            <a:r>
              <a:t>Amazon CloudFront is a fast content delivery network (CDN) service that securely delivers data, videos, applications, and APIs to customers globally with low latency, high transfer speeds, all within a developer-friendly environment. CloudFront is integrated with AWS – both physical locations that are directly connected to the AWS global infrastructure, as well as other AWS services. CloudFront works seamlessly with services including AWS Shield for DDoS mitigation, Amazon S3, Elastic Load Balancing or Amazon EC2 as origins for your applications, and Lambda@Edge to run custom code closer to customers’ users and to customise the user experience. Lastly, if you use AWS origins such as Amazon S3, Amazon EC2 or Elastic Load Balancing, you don’t pay for any data transferred between these services and CloudFront.</a:t>
            </a:r>
          </a:p>
        </p:txBody>
      </p:sp>
      <p:pic>
        <p:nvPicPr>
          <p:cNvPr id="256" name="cloudfront-logo.png" descr="cloudfront-logo.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warp/>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loudFront &amp; S3 Transfer Acceleration"/>
          <p:cNvSpPr txBox="1"/>
          <p:nvPr>
            <p:ph type="title" idx="4294967295"/>
          </p:nvPr>
        </p:nvSpPr>
        <p:spPr>
          <a:xfrm>
            <a:off x="407937" y="-1261721"/>
            <a:ext cx="12188926" cy="3302001"/>
          </a:xfrm>
          <a:prstGeom prst="rect">
            <a:avLst/>
          </a:prstGeom>
        </p:spPr>
        <p:txBody>
          <a:bodyPr anchor="b"/>
          <a:lstStyle>
            <a:lvl1pPr>
              <a:defRPr sz="6900"/>
            </a:lvl1pPr>
          </a:lstStyle>
          <a:p>
            <a:pPr/>
            <a:r>
              <a:t>CloudFront &amp; S3 Transfer Acceleration</a:t>
            </a:r>
          </a:p>
        </p:txBody>
      </p:sp>
      <p:sp>
        <p:nvSpPr>
          <p:cNvPr id="259" name="Amazon S3 Transfer Acceleration enables fast, easy, and secure transfers…"/>
          <p:cNvSpPr txBox="1"/>
          <p:nvPr/>
        </p:nvSpPr>
        <p:spPr>
          <a:xfrm>
            <a:off x="1494980" y="3052420"/>
            <a:ext cx="1120071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S3 Transfer Acceleration enables fast, easy, and secure transfers</a:t>
            </a:r>
          </a:p>
          <a:p>
            <a:pPr algn="l"/>
            <a:r>
              <a:t>    of files over long distances between your end users and an S3 bucket.</a:t>
            </a:r>
          </a:p>
        </p:txBody>
      </p:sp>
      <p:sp>
        <p:nvSpPr>
          <p:cNvPr id="260" name="Transfer Acceleration takes advantage of Amazon CloudFront’s globally…"/>
          <p:cNvSpPr txBox="1"/>
          <p:nvPr/>
        </p:nvSpPr>
        <p:spPr>
          <a:xfrm>
            <a:off x="1484871" y="4277970"/>
            <a:ext cx="1122700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Transfer Acceleration takes advantage of Amazon CloudFront’s globally</a:t>
            </a:r>
          </a:p>
          <a:p>
            <a:pPr algn="l"/>
            <a:r>
              <a:t>    distributed edge locations. As the data arrives at an edge location, data is</a:t>
            </a:r>
          </a:p>
          <a:p>
            <a:pPr algn="l"/>
            <a:r>
              <a:t>    routed to Amazon S3 over an optimised network path.</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59"/>
                                        </p:tgtEl>
                                        <p:attrNameLst>
                                          <p:attrName>style.visibility</p:attrName>
                                        </p:attrNameLst>
                                      </p:cBhvr>
                                      <p:to>
                                        <p:strVal val="visible"/>
                                      </p:to>
                                    </p:set>
                                    <p:animEffect filter="box(out)" transition="in">
                                      <p:cBhvr>
                                        <p:cTn id="7" dur="1500"/>
                                        <p:tgtEl>
                                          <p:spTgt spid="25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60"/>
                                        </p:tgtEl>
                                        <p:attrNameLst>
                                          <p:attrName>style.visibility</p:attrName>
                                        </p:attrNameLst>
                                      </p:cBhvr>
                                      <p:to>
                                        <p:strVal val="visible"/>
                                      </p:to>
                                    </p:set>
                                    <p:animEffect filter="box(out)" transition="in">
                                      <p:cBhvr>
                                        <p:cTn id="12" dur="1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2"/>
      <p:bldP build="whole" bldLvl="1" animBg="1" rev="0" advAuto="0" spid="259"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263"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64"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265"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266"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267" name="imageedit_1_9706140544.png" descr="imageedit_1_9706140544.png"/>
          <p:cNvPicPr>
            <a:picLocks noChangeAspect="1"/>
          </p:cNvPicPr>
          <p:nvPr/>
        </p:nvPicPr>
        <p:blipFill>
          <a:blip r:embed="rId3">
            <a:extLst/>
          </a:blip>
          <a:srcRect l="0" t="1185" r="0" b="47177"/>
          <a:stretch>
            <a:fillRect/>
          </a:stretch>
        </p:blipFill>
        <p:spPr>
          <a:xfrm>
            <a:off x="3867861" y="4955579"/>
            <a:ext cx="1330625" cy="1290216"/>
          </a:xfrm>
          <a:prstGeom prst="rect">
            <a:avLst/>
          </a:prstGeom>
          <a:ln w="12700">
            <a:miter lim="400000"/>
          </a:ln>
        </p:spPr>
      </p:pic>
      <p:pic>
        <p:nvPicPr>
          <p:cNvPr id="268"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pic>
        <p:nvPicPr>
          <p:cNvPr id="269"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7806216" y="2623939"/>
            <a:ext cx="1330723" cy="1330722"/>
          </a:xfrm>
          <a:prstGeom prst="rect">
            <a:avLst/>
          </a:prstGeom>
          <a:ln w="12700">
            <a:miter lim="400000"/>
          </a:ln>
        </p:spPr>
      </p:pic>
      <p:pic>
        <p:nvPicPr>
          <p:cNvPr id="270"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2623939"/>
            <a:ext cx="1330723" cy="1330722"/>
          </a:xfrm>
          <a:prstGeom prst="rect">
            <a:avLst/>
          </a:prstGeom>
          <a:ln w="12700">
            <a:miter lim="400000"/>
          </a:ln>
        </p:spPr>
      </p:pic>
      <p:pic>
        <p:nvPicPr>
          <p:cNvPr id="271"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4935339"/>
            <a:ext cx="1330723" cy="1330722"/>
          </a:xfrm>
          <a:prstGeom prst="rect">
            <a:avLst/>
          </a:prstGeom>
          <a:ln w="12700">
            <a:miter lim="400000"/>
          </a:ln>
        </p:spPr>
      </p:pic>
      <p:pic>
        <p:nvPicPr>
          <p:cNvPr id="272"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6949132" y="4935339"/>
            <a:ext cx="1330723" cy="1330722"/>
          </a:xfrm>
          <a:prstGeom prst="rect">
            <a:avLst/>
          </a:prstGeom>
          <a:ln w="12700">
            <a:miter lim="400000"/>
          </a:ln>
        </p:spPr>
      </p:pic>
      <p:pic>
        <p:nvPicPr>
          <p:cNvPr id="273"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11184748" y="4935339"/>
            <a:ext cx="1330723" cy="1330722"/>
          </a:xfrm>
          <a:prstGeom prst="rect">
            <a:avLst/>
          </a:prstGeom>
          <a:ln w="12700">
            <a:miter lim="400000"/>
          </a:ln>
        </p:spPr>
      </p:pic>
      <p:sp>
        <p:nvSpPr>
          <p:cNvPr id="274" name="Line"/>
          <p:cNvSpPr/>
          <p:nvPr/>
        </p:nvSpPr>
        <p:spPr>
          <a:xfrm flipV="1">
            <a:off x="3805328" y="3815408"/>
            <a:ext cx="2259864" cy="1330723"/>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5" name="Line"/>
          <p:cNvSpPr/>
          <p:nvPr/>
        </p:nvSpPr>
        <p:spPr>
          <a:xfrm flipH="1" flipV="1">
            <a:off x="6412516" y="3942408"/>
            <a:ext cx="1290215"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6" name="Line"/>
          <p:cNvSpPr/>
          <p:nvPr/>
        </p:nvSpPr>
        <p:spPr>
          <a:xfrm>
            <a:off x="3834515" y="3381499"/>
            <a:ext cx="2201490"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7" name="Line"/>
          <p:cNvSpPr/>
          <p:nvPr/>
        </p:nvSpPr>
        <p:spPr>
          <a:xfrm>
            <a:off x="6896125" y="3446574"/>
            <a:ext cx="1330723"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8" name="Line"/>
          <p:cNvSpPr/>
          <p:nvPr/>
        </p:nvSpPr>
        <p:spPr>
          <a:xfrm flipH="1" flipV="1">
            <a:off x="6968628" y="3818012"/>
            <a:ext cx="4445613" cy="121609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85" name="Connection Line"/>
          <p:cNvSpPr/>
          <p:nvPr/>
        </p:nvSpPr>
        <p:spPr>
          <a:xfrm>
            <a:off x="2532300" y="2808571"/>
            <a:ext cx="578850" cy="165119"/>
          </a:xfrm>
          <a:custGeom>
            <a:avLst/>
            <a:gdLst/>
            <a:ahLst/>
            <a:cxnLst>
              <a:cxn ang="0">
                <a:pos x="wd2" y="hd2"/>
              </a:cxn>
              <a:cxn ang="5400000">
                <a:pos x="wd2" y="hd2"/>
              </a:cxn>
              <a:cxn ang="10800000">
                <a:pos x="wd2" y="hd2"/>
              </a:cxn>
              <a:cxn ang="16200000">
                <a:pos x="wd2" y="hd2"/>
              </a:cxn>
            </a:cxnLst>
            <a:rect l="0" t="0" r="r" b="b"/>
            <a:pathLst>
              <a:path w="21600" h="16220" fill="norm" stroke="1" extrusionOk="0">
                <a:moveTo>
                  <a:pt x="0" y="16220"/>
                </a:moveTo>
                <a:cubicBezTo>
                  <a:pt x="6951" y="-4651"/>
                  <a:pt x="14151" y="-5380"/>
                  <a:pt x="21600" y="14033"/>
                </a:cubicBezTo>
              </a:path>
            </a:pathLst>
          </a:custGeom>
          <a:ln w="38100">
            <a:solidFill>
              <a:srgbClr val="E05243"/>
            </a:solidFill>
            <a:miter lim="400000"/>
            <a:headEnd type="triangle"/>
            <a:tailEnd type="triangle"/>
          </a:ln>
        </p:spPr>
        <p:txBody>
          <a:bodyPr/>
          <a:lstStyle/>
          <a:p>
            <a:pPr/>
          </a:p>
        </p:txBody>
      </p:sp>
      <p:sp>
        <p:nvSpPr>
          <p:cNvPr id="286" name="Connection Line"/>
          <p:cNvSpPr/>
          <p:nvPr/>
        </p:nvSpPr>
        <p:spPr>
          <a:xfrm>
            <a:off x="3617748" y="6019149"/>
            <a:ext cx="393952" cy="178199"/>
          </a:xfrm>
          <a:custGeom>
            <a:avLst/>
            <a:gdLst/>
            <a:ahLst/>
            <a:cxnLst>
              <a:cxn ang="0">
                <a:pos x="wd2" y="hd2"/>
              </a:cxn>
              <a:cxn ang="5400000">
                <a:pos x="wd2" y="hd2"/>
              </a:cxn>
              <a:cxn ang="10800000">
                <a:pos x="wd2" y="hd2"/>
              </a:cxn>
              <a:cxn ang="16200000">
                <a:pos x="wd2" y="hd2"/>
              </a:cxn>
            </a:cxnLst>
            <a:rect l="0" t="0" r="r" b="b"/>
            <a:pathLst>
              <a:path w="21600" h="19145" fill="norm" stroke="1" extrusionOk="0">
                <a:moveTo>
                  <a:pt x="21600" y="18255"/>
                </a:moveTo>
                <a:cubicBezTo>
                  <a:pt x="14251" y="21600"/>
                  <a:pt x="7051" y="15515"/>
                  <a:pt x="0" y="0"/>
                </a:cubicBezTo>
              </a:path>
            </a:pathLst>
          </a:custGeom>
          <a:ln w="38100">
            <a:solidFill>
              <a:srgbClr val="E05243"/>
            </a:solidFill>
            <a:miter lim="400000"/>
            <a:headEnd type="triangle"/>
            <a:tailEnd type="triangle"/>
          </a:ln>
        </p:spPr>
        <p:txBody>
          <a:bodyPr/>
          <a:lstStyle/>
          <a:p>
            <a:pPr/>
          </a:p>
        </p:txBody>
      </p:sp>
      <p:sp>
        <p:nvSpPr>
          <p:cNvPr id="287" name="Connection Line"/>
          <p:cNvSpPr/>
          <p:nvPr/>
        </p:nvSpPr>
        <p:spPr>
          <a:xfrm>
            <a:off x="6728586" y="5119950"/>
            <a:ext cx="608769" cy="173242"/>
          </a:xfrm>
          <a:custGeom>
            <a:avLst/>
            <a:gdLst/>
            <a:ahLst/>
            <a:cxnLst>
              <a:cxn ang="0">
                <a:pos x="wd2" y="hd2"/>
              </a:cxn>
              <a:cxn ang="5400000">
                <a:pos x="wd2" y="hd2"/>
              </a:cxn>
              <a:cxn ang="10800000">
                <a:pos x="wd2" y="hd2"/>
              </a:cxn>
              <a:cxn ang="16200000">
                <a:pos x="wd2" y="hd2"/>
              </a:cxn>
            </a:cxnLst>
            <a:rect l="0" t="0" r="r" b="b"/>
            <a:pathLst>
              <a:path w="21600" h="16234" fill="norm" stroke="1" extrusionOk="0">
                <a:moveTo>
                  <a:pt x="0" y="16234"/>
                </a:moveTo>
                <a:cubicBezTo>
                  <a:pt x="6966" y="-4417"/>
                  <a:pt x="14166" y="-5366"/>
                  <a:pt x="21600" y="13388"/>
                </a:cubicBezTo>
              </a:path>
            </a:pathLst>
          </a:custGeom>
          <a:ln w="38100">
            <a:solidFill>
              <a:srgbClr val="E05243"/>
            </a:solidFill>
            <a:miter lim="400000"/>
            <a:headEnd type="triangle"/>
            <a:tailEnd type="triangle"/>
          </a:ln>
        </p:spPr>
        <p:txBody>
          <a:bodyPr/>
          <a:lstStyle/>
          <a:p>
            <a:pPr/>
          </a:p>
        </p:txBody>
      </p:sp>
      <p:sp>
        <p:nvSpPr>
          <p:cNvPr id="288" name="Connection Line"/>
          <p:cNvSpPr/>
          <p:nvPr/>
        </p:nvSpPr>
        <p:spPr>
          <a:xfrm>
            <a:off x="8749485" y="2808543"/>
            <a:ext cx="610499" cy="166190"/>
          </a:xfrm>
          <a:custGeom>
            <a:avLst/>
            <a:gdLst/>
            <a:ahLst/>
            <a:cxnLst>
              <a:cxn ang="0">
                <a:pos x="wd2" y="hd2"/>
              </a:cxn>
              <a:cxn ang="5400000">
                <a:pos x="wd2" y="hd2"/>
              </a:cxn>
              <a:cxn ang="10800000">
                <a:pos x="wd2" y="hd2"/>
              </a:cxn>
              <a:cxn ang="16200000">
                <a:pos x="wd2" y="hd2"/>
              </a:cxn>
            </a:cxnLst>
            <a:rect l="0" t="0" r="r" b="b"/>
            <a:pathLst>
              <a:path w="21600" h="16221" fill="norm" stroke="1" extrusionOk="0">
                <a:moveTo>
                  <a:pt x="0" y="13946"/>
                </a:moveTo>
                <a:cubicBezTo>
                  <a:pt x="7425" y="-5379"/>
                  <a:pt x="14625" y="-4621"/>
                  <a:pt x="21600" y="16221"/>
                </a:cubicBezTo>
              </a:path>
            </a:pathLst>
          </a:custGeom>
          <a:ln w="38100">
            <a:solidFill>
              <a:srgbClr val="E05243"/>
            </a:solidFill>
            <a:miter lim="400000"/>
            <a:headEnd type="triangle"/>
            <a:tailEnd type="triangle"/>
          </a:ln>
        </p:spPr>
        <p:txBody>
          <a:bodyPr/>
          <a:lstStyle/>
          <a:p>
            <a:pPr/>
          </a:p>
        </p:txBody>
      </p:sp>
      <p:sp>
        <p:nvSpPr>
          <p:cNvPr id="289" name="Connection Line"/>
          <p:cNvSpPr/>
          <p:nvPr/>
        </p:nvSpPr>
        <p:spPr>
          <a:xfrm>
            <a:off x="10924748" y="5119931"/>
            <a:ext cx="638778" cy="181020"/>
          </a:xfrm>
          <a:custGeom>
            <a:avLst/>
            <a:gdLst/>
            <a:ahLst/>
            <a:cxnLst>
              <a:cxn ang="0">
                <a:pos x="wd2" y="hd2"/>
              </a:cxn>
              <a:cxn ang="5400000">
                <a:pos x="wd2" y="hd2"/>
              </a:cxn>
              <a:cxn ang="10800000">
                <a:pos x="wd2" y="hd2"/>
              </a:cxn>
              <a:cxn ang="16200000">
                <a:pos x="wd2" y="hd2"/>
              </a:cxn>
            </a:cxnLst>
            <a:rect l="0" t="0" r="r" b="b"/>
            <a:pathLst>
              <a:path w="21600" h="16251" fill="norm" stroke="1" extrusionOk="0">
                <a:moveTo>
                  <a:pt x="0" y="16251"/>
                </a:moveTo>
                <a:cubicBezTo>
                  <a:pt x="6980" y="-4208"/>
                  <a:pt x="14180" y="-5349"/>
                  <a:pt x="21600" y="12828"/>
                </a:cubicBezTo>
              </a:path>
            </a:pathLst>
          </a:custGeom>
          <a:ln w="38100">
            <a:solidFill>
              <a:srgbClr val="E05243"/>
            </a:solidFill>
            <a:miter lim="400000"/>
            <a:headEnd type="triangle"/>
            <a:tailEnd type="triangle"/>
          </a:ln>
        </p:spPr>
        <p:txBody>
          <a:bodyPr/>
          <a:lstStyle/>
          <a:p>
            <a:pPr/>
          </a:p>
        </p:txBody>
      </p:sp>
      <p:pic>
        <p:nvPicPr>
          <p:cNvPr id="284" name="imageedit_1_9706140544.png" descr="imageedit_1_9706140544.png"/>
          <p:cNvPicPr>
            <a:picLocks noChangeAspect="1"/>
          </p:cNvPicPr>
          <p:nvPr/>
        </p:nvPicPr>
        <p:blipFill>
          <a:blip r:embed="rId3">
            <a:extLst/>
          </a:blip>
          <a:srcRect l="0" t="1185" r="0" b="47177"/>
          <a:stretch>
            <a:fillRect/>
          </a:stretch>
        </p:blipFill>
        <p:spPr>
          <a:xfrm>
            <a:off x="8960561" y="2644179"/>
            <a:ext cx="1330625" cy="12902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264"/>
                                        </p:tgtEl>
                                        <p:attrNameLst>
                                          <p:attrName>style.visibility</p:attrName>
                                        </p:attrNameLst>
                                      </p:cBhvr>
                                      <p:to>
                                        <p:strVal val="visible"/>
                                      </p:to>
                                    </p:set>
                                    <p:anim calcmode="lin" valueType="num">
                                      <p:cBhvr>
                                        <p:cTn id="12" dur="1000" fill="hold"/>
                                        <p:tgtEl>
                                          <p:spTgt spid="264"/>
                                        </p:tgtEl>
                                        <p:attrNameLst>
                                          <p:attrName>ppt_x</p:attrName>
                                        </p:attrNameLst>
                                      </p:cBhvr>
                                      <p:tavLst>
                                        <p:tav tm="0">
                                          <p:val>
                                            <p:strVal val="0-#ppt_w/2"/>
                                          </p:val>
                                        </p:tav>
                                        <p:tav tm="100000">
                                          <p:val>
                                            <p:strVal val="#ppt_x"/>
                                          </p:val>
                                        </p:tav>
                                      </p:tavLst>
                                    </p:anim>
                                    <p:anim calcmode="lin" valueType="num">
                                      <p:cBhvr>
                                        <p:cTn id="13"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70"/>
                                        </p:tgtEl>
                                        <p:attrNameLst>
                                          <p:attrName>style.visibility</p:attrName>
                                        </p:attrNameLst>
                                      </p:cBhvr>
                                      <p:to>
                                        <p:strVal val="visible"/>
                                      </p:to>
                                    </p:set>
                                    <p:anim calcmode="lin" valueType="num">
                                      <p:cBhvr>
                                        <p:cTn id="18" dur="1000" fill="hold"/>
                                        <p:tgtEl>
                                          <p:spTgt spid="270"/>
                                        </p:tgtEl>
                                        <p:attrNameLst>
                                          <p:attrName>ppt_x</p:attrName>
                                        </p:attrNameLst>
                                      </p:cBhvr>
                                      <p:tavLst>
                                        <p:tav tm="0">
                                          <p:val>
                                            <p:strVal val="0-#ppt_w/2"/>
                                          </p:val>
                                        </p:tav>
                                        <p:tav tm="100000">
                                          <p:val>
                                            <p:strVal val="#ppt_x"/>
                                          </p:val>
                                        </p:tav>
                                      </p:tavLst>
                                    </p:anim>
                                    <p:anim calcmode="lin" valueType="num">
                                      <p:cBhvr>
                                        <p:cTn id="19" dur="1000" fill="hold"/>
                                        <p:tgtEl>
                                          <p:spTgt spid="27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71"/>
                                        </p:tgtEl>
                                        <p:attrNameLst>
                                          <p:attrName>style.visibility</p:attrName>
                                        </p:attrNameLst>
                                      </p:cBhvr>
                                      <p:to>
                                        <p:strVal val="visible"/>
                                      </p:to>
                                    </p:set>
                                    <p:anim calcmode="lin" valueType="num">
                                      <p:cBhvr>
                                        <p:cTn id="23" dur="1000" fill="hold"/>
                                        <p:tgtEl>
                                          <p:spTgt spid="271"/>
                                        </p:tgtEl>
                                        <p:attrNameLst>
                                          <p:attrName>ppt_x</p:attrName>
                                        </p:attrNameLst>
                                      </p:cBhvr>
                                      <p:tavLst>
                                        <p:tav tm="0">
                                          <p:val>
                                            <p:strVal val="0-#ppt_w/2"/>
                                          </p:val>
                                        </p:tav>
                                        <p:tav tm="100000">
                                          <p:val>
                                            <p:strVal val="#ppt_x"/>
                                          </p:val>
                                        </p:tav>
                                      </p:tavLst>
                                    </p:anim>
                                    <p:anim calcmode="lin" valueType="num">
                                      <p:cBhvr>
                                        <p:cTn id="24" dur="1000" fill="hold"/>
                                        <p:tgtEl>
                                          <p:spTgt spid="27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Class="entr" nodeType="afterEffect" presetSubtype="8" presetID="2" grpId="5" fill="hold">
                                  <p:stCondLst>
                                    <p:cond delay="0"/>
                                  </p:stCondLst>
                                  <p:iterate type="el" backwards="0">
                                    <p:tmAbs val="0"/>
                                  </p:iterate>
                                  <p:childTnLst>
                                    <p:set>
                                      <p:cBhvr>
                                        <p:cTn id="27" fill="hold"/>
                                        <p:tgtEl>
                                          <p:spTgt spid="272"/>
                                        </p:tgtEl>
                                        <p:attrNameLst>
                                          <p:attrName>style.visibility</p:attrName>
                                        </p:attrNameLst>
                                      </p:cBhvr>
                                      <p:to>
                                        <p:strVal val="visible"/>
                                      </p:to>
                                    </p:set>
                                    <p:anim calcmode="lin" valueType="num">
                                      <p:cBhvr>
                                        <p:cTn id="28" dur="1000" fill="hold"/>
                                        <p:tgtEl>
                                          <p:spTgt spid="272"/>
                                        </p:tgtEl>
                                        <p:attrNameLst>
                                          <p:attrName>ppt_x</p:attrName>
                                        </p:attrNameLst>
                                      </p:cBhvr>
                                      <p:tavLst>
                                        <p:tav tm="0">
                                          <p:val>
                                            <p:strVal val="0-#ppt_w/2"/>
                                          </p:val>
                                        </p:tav>
                                        <p:tav tm="100000">
                                          <p:val>
                                            <p:strVal val="#ppt_x"/>
                                          </p:val>
                                        </p:tav>
                                      </p:tavLst>
                                    </p:anim>
                                    <p:anim calcmode="lin" valueType="num">
                                      <p:cBhvr>
                                        <p:cTn id="29" dur="1000" fill="hold"/>
                                        <p:tgtEl>
                                          <p:spTgt spid="272"/>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Class="entr" nodeType="afterEffect" presetSubtype="8" presetID="2" grpId="6" fill="hold">
                                  <p:stCondLst>
                                    <p:cond delay="0"/>
                                  </p:stCondLst>
                                  <p:iterate type="el" backwards="0">
                                    <p:tmAbs val="0"/>
                                  </p:iterate>
                                  <p:childTnLst>
                                    <p:set>
                                      <p:cBhvr>
                                        <p:cTn id="32" fill="hold"/>
                                        <p:tgtEl>
                                          <p:spTgt spid="273"/>
                                        </p:tgtEl>
                                        <p:attrNameLst>
                                          <p:attrName>style.visibility</p:attrName>
                                        </p:attrNameLst>
                                      </p:cBhvr>
                                      <p:to>
                                        <p:strVal val="visible"/>
                                      </p:to>
                                    </p:set>
                                    <p:anim calcmode="lin" valueType="num">
                                      <p:cBhvr>
                                        <p:cTn id="33" dur="1000" fill="hold"/>
                                        <p:tgtEl>
                                          <p:spTgt spid="273"/>
                                        </p:tgtEl>
                                        <p:attrNameLst>
                                          <p:attrName>ppt_x</p:attrName>
                                        </p:attrNameLst>
                                      </p:cBhvr>
                                      <p:tavLst>
                                        <p:tav tm="0">
                                          <p:val>
                                            <p:strVal val="0-#ppt_w/2"/>
                                          </p:val>
                                        </p:tav>
                                        <p:tav tm="100000">
                                          <p:val>
                                            <p:strVal val="#ppt_x"/>
                                          </p:val>
                                        </p:tav>
                                      </p:tavLst>
                                    </p:anim>
                                    <p:anim calcmode="lin" valueType="num">
                                      <p:cBhvr>
                                        <p:cTn id="34" dur="1000" fill="hold"/>
                                        <p:tgtEl>
                                          <p:spTgt spid="273"/>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Class="entr" nodeType="afterEffect" presetSubtype="8" presetID="2" grpId="7" fill="hold">
                                  <p:stCondLst>
                                    <p:cond delay="0"/>
                                  </p:stCondLst>
                                  <p:iterate type="el" backwards="0">
                                    <p:tmAbs val="0"/>
                                  </p:iterate>
                                  <p:childTnLst>
                                    <p:set>
                                      <p:cBhvr>
                                        <p:cTn id="37" fill="hold"/>
                                        <p:tgtEl>
                                          <p:spTgt spid="269"/>
                                        </p:tgtEl>
                                        <p:attrNameLst>
                                          <p:attrName>style.visibility</p:attrName>
                                        </p:attrNameLst>
                                      </p:cBhvr>
                                      <p:to>
                                        <p:strVal val="visible"/>
                                      </p:to>
                                    </p:set>
                                    <p:anim calcmode="lin" valueType="num">
                                      <p:cBhvr>
                                        <p:cTn id="38" dur="1000" fill="hold"/>
                                        <p:tgtEl>
                                          <p:spTgt spid="269"/>
                                        </p:tgtEl>
                                        <p:attrNameLst>
                                          <p:attrName>ppt_x</p:attrName>
                                        </p:attrNameLst>
                                      </p:cBhvr>
                                      <p:tavLst>
                                        <p:tav tm="0">
                                          <p:val>
                                            <p:strVal val="0-#ppt_w/2"/>
                                          </p:val>
                                        </p:tav>
                                        <p:tav tm="100000">
                                          <p:val>
                                            <p:strVal val="#ppt_x"/>
                                          </p:val>
                                        </p:tav>
                                      </p:tavLst>
                                    </p:anim>
                                    <p:anim calcmode="lin" valueType="num">
                                      <p:cBhvr>
                                        <p:cTn id="39"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8" fill="hold">
                                  <p:stCondLst>
                                    <p:cond delay="0"/>
                                  </p:stCondLst>
                                  <p:iterate type="el" backwards="0">
                                    <p:tmAbs val="0"/>
                                  </p:iterate>
                                  <p:childTnLst>
                                    <p:set>
                                      <p:cBhvr>
                                        <p:cTn id="43" fill="hold"/>
                                        <p:tgtEl>
                                          <p:spTgt spid="265"/>
                                        </p:tgtEl>
                                        <p:attrNameLst>
                                          <p:attrName>style.visibility</p:attrName>
                                        </p:attrNameLst>
                                      </p:cBhvr>
                                      <p:to>
                                        <p:strVal val="visible"/>
                                      </p:to>
                                    </p:set>
                                    <p:anim calcmode="lin" valueType="num">
                                      <p:cBhvr>
                                        <p:cTn id="44" dur="1000" fill="hold"/>
                                        <p:tgtEl>
                                          <p:spTgt spid="265"/>
                                        </p:tgtEl>
                                        <p:attrNameLst>
                                          <p:attrName>ppt_x</p:attrName>
                                        </p:attrNameLst>
                                      </p:cBhvr>
                                      <p:tavLst>
                                        <p:tav tm="0">
                                          <p:val>
                                            <p:strVal val="0-#ppt_w/2"/>
                                          </p:val>
                                        </p:tav>
                                        <p:tav tm="100000">
                                          <p:val>
                                            <p:strVal val="#ppt_x"/>
                                          </p:val>
                                        </p:tav>
                                      </p:tavLst>
                                    </p:anim>
                                    <p:anim calcmode="lin" valueType="num">
                                      <p:cBhvr>
                                        <p:cTn id="45" dur="1000" fill="hold"/>
                                        <p:tgtEl>
                                          <p:spTgt spid="265"/>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Class="entr" nodeType="afterEffect" presetSubtype="8" presetID="2" grpId="9" fill="hold">
                                  <p:stCondLst>
                                    <p:cond delay="0"/>
                                  </p:stCondLst>
                                  <p:iterate type="el" backwards="0">
                                    <p:tmAbs val="0"/>
                                  </p:iterate>
                                  <p:childTnLst>
                                    <p:set>
                                      <p:cBhvr>
                                        <p:cTn id="48" fill="hold"/>
                                        <p:tgtEl>
                                          <p:spTgt spid="267"/>
                                        </p:tgtEl>
                                        <p:attrNameLst>
                                          <p:attrName>style.visibility</p:attrName>
                                        </p:attrNameLst>
                                      </p:cBhvr>
                                      <p:to>
                                        <p:strVal val="visible"/>
                                      </p:to>
                                    </p:set>
                                    <p:anim calcmode="lin" valueType="num">
                                      <p:cBhvr>
                                        <p:cTn id="49" dur="1000" fill="hold"/>
                                        <p:tgtEl>
                                          <p:spTgt spid="267"/>
                                        </p:tgtEl>
                                        <p:attrNameLst>
                                          <p:attrName>ppt_x</p:attrName>
                                        </p:attrNameLst>
                                      </p:cBhvr>
                                      <p:tavLst>
                                        <p:tav tm="0">
                                          <p:val>
                                            <p:strVal val="0-#ppt_w/2"/>
                                          </p:val>
                                        </p:tav>
                                        <p:tav tm="100000">
                                          <p:val>
                                            <p:strVal val="#ppt_x"/>
                                          </p:val>
                                        </p:tav>
                                      </p:tavLst>
                                    </p:anim>
                                    <p:anim calcmode="lin" valueType="num">
                                      <p:cBhvr>
                                        <p:cTn id="50" dur="1000" fill="hold"/>
                                        <p:tgtEl>
                                          <p:spTgt spid="267"/>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Class="entr" nodeType="afterEffect" presetSubtype="8" presetID="2" grpId="10" fill="hold">
                                  <p:stCondLst>
                                    <p:cond delay="0"/>
                                  </p:stCondLst>
                                  <p:iterate type="el" backwards="0">
                                    <p:tmAbs val="0"/>
                                  </p:iterate>
                                  <p:childTnLst>
                                    <p:set>
                                      <p:cBhvr>
                                        <p:cTn id="53" fill="hold"/>
                                        <p:tgtEl>
                                          <p:spTgt spid="266"/>
                                        </p:tgtEl>
                                        <p:attrNameLst>
                                          <p:attrName>style.visibility</p:attrName>
                                        </p:attrNameLst>
                                      </p:cBhvr>
                                      <p:to>
                                        <p:strVal val="visible"/>
                                      </p:to>
                                    </p:set>
                                    <p:anim calcmode="lin" valueType="num">
                                      <p:cBhvr>
                                        <p:cTn id="54" dur="1000" fill="hold"/>
                                        <p:tgtEl>
                                          <p:spTgt spid="266"/>
                                        </p:tgtEl>
                                        <p:attrNameLst>
                                          <p:attrName>ppt_x</p:attrName>
                                        </p:attrNameLst>
                                      </p:cBhvr>
                                      <p:tavLst>
                                        <p:tav tm="0">
                                          <p:val>
                                            <p:strVal val="0-#ppt_w/2"/>
                                          </p:val>
                                        </p:tav>
                                        <p:tav tm="100000">
                                          <p:val>
                                            <p:strVal val="#ppt_x"/>
                                          </p:val>
                                        </p:tav>
                                      </p:tavLst>
                                    </p:anim>
                                    <p:anim calcmode="lin" valueType="num">
                                      <p:cBhvr>
                                        <p:cTn id="55" dur="1000" fill="hold"/>
                                        <p:tgtEl>
                                          <p:spTgt spid="266"/>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Class="entr" nodeType="afterEffect" presetSubtype="8" presetID="2" grpId="11" fill="hold">
                                  <p:stCondLst>
                                    <p:cond delay="0"/>
                                  </p:stCondLst>
                                  <p:iterate type="el" backwards="0">
                                    <p:tmAbs val="0"/>
                                  </p:iterate>
                                  <p:childTnLst>
                                    <p:set>
                                      <p:cBhvr>
                                        <p:cTn id="58" fill="hold"/>
                                        <p:tgtEl>
                                          <p:spTgt spid="268"/>
                                        </p:tgtEl>
                                        <p:attrNameLst>
                                          <p:attrName>style.visibility</p:attrName>
                                        </p:attrNameLst>
                                      </p:cBhvr>
                                      <p:to>
                                        <p:strVal val="visible"/>
                                      </p:to>
                                    </p:set>
                                    <p:anim calcmode="lin" valueType="num">
                                      <p:cBhvr>
                                        <p:cTn id="59" dur="1000" fill="hold"/>
                                        <p:tgtEl>
                                          <p:spTgt spid="268"/>
                                        </p:tgtEl>
                                        <p:attrNameLst>
                                          <p:attrName>ppt_x</p:attrName>
                                        </p:attrNameLst>
                                      </p:cBhvr>
                                      <p:tavLst>
                                        <p:tav tm="0">
                                          <p:val>
                                            <p:strVal val="0-#ppt_w/2"/>
                                          </p:val>
                                        </p:tav>
                                        <p:tav tm="100000">
                                          <p:val>
                                            <p:strVal val="#ppt_x"/>
                                          </p:val>
                                        </p:tav>
                                      </p:tavLst>
                                    </p:anim>
                                    <p:anim calcmode="lin" valueType="num">
                                      <p:cBhvr>
                                        <p:cTn id="60" dur="1000" fill="hold"/>
                                        <p:tgtEl>
                                          <p:spTgt spid="268"/>
                                        </p:tgtEl>
                                        <p:attrNameLst>
                                          <p:attrName>ppt_y</p:attrName>
                                        </p:attrNameLst>
                                      </p:cBhvr>
                                      <p:tavLst>
                                        <p:tav tm="0">
                                          <p:val>
                                            <p:strVal val="#ppt_y"/>
                                          </p:val>
                                        </p:tav>
                                        <p:tav tm="100000">
                                          <p:val>
                                            <p:strVal val="#ppt_y"/>
                                          </p:val>
                                        </p:tav>
                                      </p:tavLst>
                                    </p:anim>
                                  </p:childTnLst>
                                </p:cTn>
                              </p:par>
                            </p:childTnLst>
                          </p:cTn>
                        </p:par>
                        <p:par>
                          <p:cTn id="61" fill="hold">
                            <p:stCondLst>
                              <p:cond delay="4000"/>
                            </p:stCondLst>
                            <p:childTnLst>
                              <p:par>
                                <p:cTn id="62" presetClass="entr" nodeType="afterEffect" presetSubtype="8" presetID="2" grpId="12" fill="hold">
                                  <p:stCondLst>
                                    <p:cond delay="0"/>
                                  </p:stCondLst>
                                  <p:iterate type="el" backwards="0">
                                    <p:tmAbs val="0"/>
                                  </p:iterate>
                                  <p:childTnLst>
                                    <p:set>
                                      <p:cBhvr>
                                        <p:cTn id="63" fill="hold"/>
                                        <p:tgtEl>
                                          <p:spTgt spid="284"/>
                                        </p:tgtEl>
                                        <p:attrNameLst>
                                          <p:attrName>style.visibility</p:attrName>
                                        </p:attrNameLst>
                                      </p:cBhvr>
                                      <p:to>
                                        <p:strVal val="visible"/>
                                      </p:to>
                                    </p:set>
                                    <p:anim calcmode="lin" valueType="num">
                                      <p:cBhvr>
                                        <p:cTn id="64" dur="1000" fill="hold"/>
                                        <p:tgtEl>
                                          <p:spTgt spid="284"/>
                                        </p:tgtEl>
                                        <p:attrNameLst>
                                          <p:attrName>ppt_x</p:attrName>
                                        </p:attrNameLst>
                                      </p:cBhvr>
                                      <p:tavLst>
                                        <p:tav tm="0">
                                          <p:val>
                                            <p:strVal val="0-#ppt_w/2"/>
                                          </p:val>
                                        </p:tav>
                                        <p:tav tm="100000">
                                          <p:val>
                                            <p:strVal val="#ppt_x"/>
                                          </p:val>
                                        </p:tav>
                                      </p:tavLst>
                                    </p:anim>
                                    <p:anim calcmode="lin" valueType="num">
                                      <p:cBhvr>
                                        <p:cTn id="65" dur="1000" fill="hold"/>
                                        <p:tgtEl>
                                          <p:spTgt spid="28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3" fill="hold">
                                  <p:stCondLst>
                                    <p:cond delay="0"/>
                                  </p:stCondLst>
                                  <p:iterate type="lt" backwards="0">
                                    <p:tmAbs val="100"/>
                                  </p:iterate>
                                  <p:childTnLst>
                                    <p:set>
                                      <p:cBhvr>
                                        <p:cTn id="69" fill="hold"/>
                                        <p:tgtEl>
                                          <p:spTgt spid="285"/>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14" fill="hold">
                                  <p:stCondLst>
                                    <p:cond delay="0"/>
                                  </p:stCondLst>
                                  <p:iterate type="lt" backwards="0">
                                    <p:tmAbs val="100"/>
                                  </p:iterate>
                                  <p:childTnLst>
                                    <p:set>
                                      <p:cBhvr>
                                        <p:cTn id="72" fill="hold"/>
                                        <p:tgtEl>
                                          <p:spTgt spid="286"/>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15" fill="hold">
                                  <p:stCondLst>
                                    <p:cond delay="0"/>
                                  </p:stCondLst>
                                  <p:iterate type="lt" backwards="0">
                                    <p:tmAbs val="10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16" fill="hold">
                                  <p:stCondLst>
                                    <p:cond delay="0"/>
                                  </p:stCondLst>
                                  <p:iterate type="lt" backwards="0">
                                    <p:tmAbs val="100"/>
                                  </p:iterate>
                                  <p:childTnLst>
                                    <p:set>
                                      <p:cBhvr>
                                        <p:cTn id="78" fill="hold"/>
                                        <p:tgtEl>
                                          <p:spTgt spid="28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17" fill="hold">
                                  <p:stCondLst>
                                    <p:cond delay="0"/>
                                  </p:stCondLst>
                                  <p:iterate type="lt" backwards="0">
                                    <p:tmAbs val="100"/>
                                  </p:iterate>
                                  <p:childTnLst>
                                    <p:set>
                                      <p:cBhvr>
                                        <p:cTn id="81" fill="hold"/>
                                        <p:tgtEl>
                                          <p:spTgt spid="28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Class="entr" nodeType="clickEffect" presetSubtype="0" presetID="1" grpId="18" fill="hold">
                                  <p:stCondLst>
                                    <p:cond delay="0"/>
                                  </p:stCondLst>
                                  <p:iterate type="lt" backwards="0">
                                    <p:tmAbs val="100"/>
                                  </p:iterate>
                                  <p:childTnLst>
                                    <p:set>
                                      <p:cBhvr>
                                        <p:cTn id="85" fill="hold"/>
                                        <p:tgtEl>
                                          <p:spTgt spid="276"/>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0" presetID="1" grpId="19" fill="hold">
                                  <p:stCondLst>
                                    <p:cond delay="0"/>
                                  </p:stCondLst>
                                  <p:iterate type="lt" backwards="0">
                                    <p:tmAbs val="100"/>
                                  </p:iterate>
                                  <p:childTnLst>
                                    <p:set>
                                      <p:cBhvr>
                                        <p:cTn id="88" fill="hold"/>
                                        <p:tgtEl>
                                          <p:spTgt spid="274"/>
                                        </p:tgtEl>
                                        <p:attrNameLst>
                                          <p:attrName>style.visibility</p:attrName>
                                        </p:attrNameLst>
                                      </p:cBhvr>
                                      <p:to>
                                        <p:strVal val="visible"/>
                                      </p:to>
                                    </p:set>
                                  </p:childTnLst>
                                </p:cTn>
                              </p:par>
                            </p:childTnLst>
                          </p:cTn>
                        </p:par>
                        <p:par>
                          <p:cTn id="89" fill="hold">
                            <p:stCondLst>
                              <p:cond delay="0"/>
                            </p:stCondLst>
                            <p:childTnLst>
                              <p:par>
                                <p:cTn id="90" presetClass="entr" nodeType="afterEffect" presetSubtype="0" presetID="1" grpId="20" fill="hold">
                                  <p:stCondLst>
                                    <p:cond delay="0"/>
                                  </p:stCondLst>
                                  <p:iterate type="lt" backwards="0">
                                    <p:tmAbs val="100"/>
                                  </p:iterate>
                                  <p:childTnLst>
                                    <p:set>
                                      <p:cBhvr>
                                        <p:cTn id="91" fill="hold"/>
                                        <p:tgtEl>
                                          <p:spTgt spid="275"/>
                                        </p:tgtEl>
                                        <p:attrNameLst>
                                          <p:attrName>style.visibility</p:attrName>
                                        </p:attrNameLst>
                                      </p:cBhvr>
                                      <p:to>
                                        <p:strVal val="visible"/>
                                      </p:to>
                                    </p:set>
                                  </p:childTnLst>
                                </p:cTn>
                              </p:par>
                            </p:childTnLst>
                          </p:cTn>
                        </p:par>
                        <p:par>
                          <p:cTn id="92" fill="hold">
                            <p:stCondLst>
                              <p:cond delay="0"/>
                            </p:stCondLst>
                            <p:childTnLst>
                              <p:par>
                                <p:cTn id="93" presetClass="entr" nodeType="afterEffect" presetSubtype="0" presetID="1" grpId="21" fill="hold">
                                  <p:stCondLst>
                                    <p:cond delay="0"/>
                                  </p:stCondLst>
                                  <p:iterate type="lt" backwards="0">
                                    <p:tmAbs val="100"/>
                                  </p:iterate>
                                  <p:childTnLst>
                                    <p:set>
                                      <p:cBhvr>
                                        <p:cTn id="94" fill="hold"/>
                                        <p:tgtEl>
                                          <p:spTgt spid="278"/>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2" fill="hold">
                                  <p:stCondLst>
                                    <p:cond delay="0"/>
                                  </p:stCondLst>
                                  <p:iterate type="lt" backwards="0">
                                    <p:tmAbs val="100"/>
                                  </p:iterate>
                                  <p:childTnLst>
                                    <p:set>
                                      <p:cBhvr>
                                        <p:cTn id="97" fill="hold"/>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4"/>
      <p:bldP build="whole" bldLvl="1" animBg="1" rev="0" advAuto="0" spid="289" grpId="16"/>
      <p:bldP build="whole" bldLvl="1" animBg="1" rev="0" advAuto="0" spid="277" grpId="22"/>
      <p:bldP build="whole" bldLvl="1" animBg="1" rev="0" advAuto="0" spid="285" grpId="13"/>
      <p:bldP build="whole" bldLvl="1" animBg="1" rev="0" advAuto="0" spid="265" grpId="8"/>
      <p:bldP build="whole" bldLvl="1" animBg="1" rev="0" advAuto="0" spid="286" grpId="14"/>
      <p:bldP build="whole" bldLvl="1" animBg="1" rev="0" advAuto="0" spid="278" grpId="21"/>
      <p:bldP build="whole" bldLvl="1" animBg="1" rev="0" advAuto="0" spid="287" grpId="15"/>
      <p:bldP build="whole" bldLvl="1" animBg="1" rev="0" advAuto="0" spid="266" grpId="10"/>
      <p:bldP build="whole" bldLvl="1" animBg="1" rev="0" advAuto="0" spid="264" grpId="2"/>
      <p:bldP build="whole" bldLvl="1" animBg="1" rev="0" advAuto="0" spid="274" grpId="19"/>
      <p:bldP build="whole" bldLvl="1" animBg="1" rev="0" advAuto="0" spid="288" grpId="17"/>
      <p:bldP build="whole" bldLvl="1" animBg="1" rev="0" advAuto="0" spid="269" grpId="7"/>
      <p:bldP build="whole" bldLvl="1" animBg="1" rev="0" advAuto="0" spid="270" grpId="3"/>
      <p:bldP build="whole" bldLvl="1" animBg="1" rev="0" advAuto="0" spid="275" grpId="20"/>
      <p:bldP build="whole" bldLvl="1" animBg="1" rev="0" advAuto="0" spid="272" grpId="5"/>
      <p:bldP build="whole" bldLvl="1" animBg="1" rev="0" advAuto="0" spid="276" grpId="18"/>
      <p:bldP build="whole" bldLvl="1" animBg="1" rev="0" advAuto="0" spid="267" grpId="9"/>
      <p:bldP build="whole" bldLvl="1" animBg="1" rev="0" advAuto="0" spid="268" grpId="11"/>
      <p:bldP build="whole" bldLvl="1" animBg="1" rev="0" advAuto="0" spid="273" grpId="6"/>
      <p:bldP build="whole" bldLvl="1" animBg="1" rev="0" advAuto="0" spid="263" grpId="1"/>
      <p:bldP build="whole" bldLvl="1" animBg="1" rev="0" advAuto="0" spid="284" grpId="1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cloudfront-logo.png" descr="cloudfront-logo.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292" name="Amazon CloudFron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CloudFront</a:t>
            </a:r>
          </a:p>
        </p:txBody>
      </p:sp>
      <p:sp>
        <p:nvSpPr>
          <p:cNvPr id="293" name="Fas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Fast</a:t>
            </a:r>
          </a:p>
        </p:txBody>
      </p:sp>
      <p:sp>
        <p:nvSpPr>
          <p:cNvPr id="294" name="Highly Sec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Highly Secure</a:t>
            </a:r>
          </a:p>
        </p:txBody>
      </p:sp>
      <p:sp>
        <p:nvSpPr>
          <p:cNvPr id="295" name="And programmable Content Delivery Network servic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programmable Content Delivery Network service</a:t>
            </a:r>
          </a:p>
        </p:txBody>
      </p:sp>
    </p:spTree>
  </p:cSld>
  <p:clrMapOvr>
    <a:masterClrMapping/>
  </p:clrMapOvr>
  <mc:AlternateContent xmlns:mc="http://schemas.openxmlformats.org/markup-compatibility/2006">
    <mc:Choice xmlns:p14="http://schemas.microsoft.com/office/powerpoint/2010/main" Requires="p14">
      <p:transition spd="slow" advClick="1" p14:dur="3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292"/>
                                        </p:tgtEl>
                                        <p:attrNameLst>
                                          <p:attrName>style.visibility</p:attrName>
                                        </p:attrNameLst>
                                      </p:cBhvr>
                                      <p:to>
                                        <p:strVal val="visible"/>
                                      </p:to>
                                    </p:set>
                                    <p:animEffect filter="wipe(left)" transition="in">
                                      <p:cBhvr>
                                        <p:cTn id="7" dur="500"/>
                                        <p:tgtEl>
                                          <p:spTgt spid="292"/>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292"/>
                                        </p:tgtEl>
                                      </p:cBhvr>
                                    </p:animEffect>
                                    <p:set>
                                      <p:cBhvr>
                                        <p:cTn id="12" fill="hold">
                                          <p:stCondLst>
                                            <p:cond delay="1499"/>
                                          </p:stCondLst>
                                        </p:cTn>
                                        <p:tgtEl>
                                          <p:spTgt spid="292"/>
                                        </p:tgtEl>
                                        <p:attrNameLst>
                                          <p:attrName>style.visibility</p:attrName>
                                        </p:attrNameLst>
                                      </p:cBhvr>
                                      <p:to>
                                        <p:strVal val="hidden"/>
                                      </p:to>
                                    </p:se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293"/>
                                        </p:tgtEl>
                                        <p:attrNameLst>
                                          <p:attrName>style.visibility</p:attrName>
                                        </p:attrNameLst>
                                      </p:cBhvr>
                                      <p:to>
                                        <p:strVal val="visible"/>
                                      </p:to>
                                    </p:set>
                                    <p:animEffect filter="wipe(left)" transition="in">
                                      <p:cBhvr>
                                        <p:cTn id="16" dur="500"/>
                                        <p:tgtEl>
                                          <p:spTgt spid="293"/>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1500" fill="hold"/>
                                        <p:tgtEl>
                                          <p:spTgt spid="293"/>
                                        </p:tgtEl>
                                      </p:cBhvr>
                                    </p:animEffect>
                                    <p:set>
                                      <p:cBhvr>
                                        <p:cTn id="21" fill="hold">
                                          <p:stCondLst>
                                            <p:cond delay="1499"/>
                                          </p:stCondLst>
                                        </p:cTn>
                                        <p:tgtEl>
                                          <p:spTgt spid="293"/>
                                        </p:tgtEl>
                                        <p:attrNameLst>
                                          <p:attrName>style.visibility</p:attrName>
                                        </p:attrNameLst>
                                      </p:cBhvr>
                                      <p:to>
                                        <p:strVal val="hidden"/>
                                      </p:to>
                                    </p:set>
                                  </p:childTnLst>
                                </p:cTn>
                              </p:par>
                            </p:childTnLst>
                          </p:cTn>
                        </p:par>
                        <p:par>
                          <p:cTn id="22" fill="hold">
                            <p:stCondLst>
                              <p:cond delay="1500"/>
                            </p:stCondLst>
                            <p:childTnLst>
                              <p:par>
                                <p:cTn id="23" presetClass="entr" nodeType="afterEffect" presetSubtype="8" presetID="22" grpId="5" fill="hold">
                                  <p:stCondLst>
                                    <p:cond delay="0"/>
                                  </p:stCondLst>
                                  <p:iterate type="el" backwards="0">
                                    <p:tmAbs val="0"/>
                                  </p:iterate>
                                  <p:childTnLst>
                                    <p:set>
                                      <p:cBhvr>
                                        <p:cTn id="24" fill="hold"/>
                                        <p:tgtEl>
                                          <p:spTgt spid="294"/>
                                        </p:tgtEl>
                                        <p:attrNameLst>
                                          <p:attrName>style.visibility</p:attrName>
                                        </p:attrNameLst>
                                      </p:cBhvr>
                                      <p:to>
                                        <p:strVal val="visible"/>
                                      </p:to>
                                    </p:set>
                                    <p:animEffect filter="wipe(left)" transition="in">
                                      <p:cBhvr>
                                        <p:cTn id="25" dur="500"/>
                                        <p:tgtEl>
                                          <p:spTgt spid="294"/>
                                        </p:tgtEl>
                                      </p:cBhvr>
                                    </p:animEffect>
                                  </p:childTnLst>
                                </p:cTn>
                              </p:par>
                            </p:childTnLst>
                          </p:cTn>
                        </p:par>
                      </p:childTnLst>
                    </p:cTn>
                  </p:par>
                  <p:par>
                    <p:cTn id="26" fill="hold">
                      <p:stCondLst>
                        <p:cond delay="indefinite"/>
                      </p:stCondLst>
                      <p:childTnLst>
                        <p:par>
                          <p:cTn id="27" fill="hold">
                            <p:stCondLst>
                              <p:cond delay="0"/>
                            </p:stCondLst>
                            <p:childTnLst>
                              <p:par>
                                <p:cTn id="28" presetClass="exit" nodeType="clickEffect" presetID="9" grpId="6" fill="hold">
                                  <p:stCondLst>
                                    <p:cond delay="0"/>
                                  </p:stCondLst>
                                  <p:iterate type="el" backwards="0">
                                    <p:tmAbs val="0"/>
                                  </p:iterate>
                                  <p:childTnLst>
                                    <p:animEffect filter="dissolve" transition="out">
                                      <p:cBhvr>
                                        <p:cTn id="29" dur="1500" fill="hold"/>
                                        <p:tgtEl>
                                          <p:spTgt spid="294"/>
                                        </p:tgtEl>
                                      </p:cBhvr>
                                    </p:animEffect>
                                    <p:set>
                                      <p:cBhvr>
                                        <p:cTn id="30" fill="hold">
                                          <p:stCondLst>
                                            <p:cond delay="1499"/>
                                          </p:stCondLst>
                                        </p:cTn>
                                        <p:tgtEl>
                                          <p:spTgt spid="294"/>
                                        </p:tgtEl>
                                        <p:attrNameLst>
                                          <p:attrName>style.visibility</p:attrName>
                                        </p:attrNameLst>
                                      </p:cBhvr>
                                      <p:to>
                                        <p:strVal val="hidden"/>
                                      </p:to>
                                    </p:set>
                                  </p:childTnLst>
                                </p:cTn>
                              </p:par>
                            </p:childTnLst>
                          </p:cTn>
                        </p:par>
                        <p:par>
                          <p:cTn id="31" fill="hold">
                            <p:stCondLst>
                              <p:cond delay="1500"/>
                            </p:stCondLst>
                            <p:childTnLst>
                              <p:par>
                                <p:cTn id="32" presetClass="entr" nodeType="afterEffect" presetSubtype="8" presetID="22" grpId="7" fill="hold">
                                  <p:stCondLst>
                                    <p:cond delay="0"/>
                                  </p:stCondLst>
                                  <p:iterate type="el" backwards="0">
                                    <p:tmAbs val="0"/>
                                  </p:iterate>
                                  <p:childTnLst>
                                    <p:set>
                                      <p:cBhvr>
                                        <p:cTn id="33" fill="hold"/>
                                        <p:tgtEl>
                                          <p:spTgt spid="295"/>
                                        </p:tgtEl>
                                        <p:attrNameLst>
                                          <p:attrName>style.visibility</p:attrName>
                                        </p:attrNameLst>
                                      </p:cBhvr>
                                      <p:to>
                                        <p:strVal val="visible"/>
                                      </p:to>
                                    </p:set>
                                    <p:animEffect filter="wipe(left)" transition="in">
                                      <p:cBhvr>
                                        <p:cTn id="34"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2"/>
      <p:bldP build="whole" bldLvl="1" animBg="1" rev="0" advAuto="0" spid="293" grpId="3"/>
      <p:bldP build="whole" bldLvl="1" animBg="1" rev="0" advAuto="0" spid="293" grpId="4"/>
      <p:bldP build="whole" bldLvl="1" animBg="1" rev="0" advAuto="0" spid="294" grpId="5"/>
      <p:bldP build="whole" bldLvl="1" animBg="1" rev="0" advAuto="0" spid="294" grpId="6"/>
      <p:bldP build="whole" bldLvl="1" animBg="1" rev="0" advAuto="0" spid="295" grpId="7"/>
      <p:bldP build="whole" bldLvl="1" animBg="1" rev="0" advAuto="0" spid="292"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With CloudFront you can deliver your content and applications to millions of users at scal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CloudFront you can deliver your content and applications to millions of users at scale</a:t>
            </a:r>
          </a:p>
        </p:txBody>
      </p:sp>
      <p:pic>
        <p:nvPicPr>
          <p:cNvPr id="298"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pic>
        <p:nvPicPr>
          <p:cNvPr id="299" name="networking-infographic.png" descr="networking-infographic.png"/>
          <p:cNvPicPr>
            <a:picLocks noChangeAspect="1"/>
          </p:cNvPicPr>
          <p:nvPr/>
        </p:nvPicPr>
        <p:blipFill>
          <a:blip r:embed="rId3">
            <a:extLst/>
          </a:blip>
          <a:stretch>
            <a:fillRect/>
          </a:stretch>
        </p:blipFill>
        <p:spPr>
          <a:xfrm>
            <a:off x="1155700" y="495300"/>
            <a:ext cx="10693400" cy="5588000"/>
          </a:xfrm>
          <a:prstGeom prst="rect">
            <a:avLst/>
          </a:prstGeom>
          <a:ln w="12700">
            <a:miter lim="400000"/>
          </a:ln>
        </p:spPr>
      </p:pic>
      <p:pic>
        <p:nvPicPr>
          <p:cNvPr id="300" name="want39950-1U6mJH1466211503.png" descr="want39950-1U6mJH1466211503.png"/>
          <p:cNvPicPr>
            <a:picLocks noChangeAspect="1"/>
          </p:cNvPicPr>
          <p:nvPr/>
        </p:nvPicPr>
        <p:blipFill>
          <a:blip r:embed="rId4">
            <a:extLst/>
          </a:blip>
          <a:stretch>
            <a:fillRect/>
          </a:stretch>
        </p:blipFill>
        <p:spPr>
          <a:xfrm>
            <a:off x="1305056" y="3055812"/>
            <a:ext cx="713352" cy="713352"/>
          </a:xfrm>
          <a:prstGeom prst="rect">
            <a:avLst/>
          </a:prstGeom>
          <a:ln w="12700">
            <a:miter lim="400000"/>
          </a:ln>
        </p:spPr>
      </p:pic>
      <p:pic>
        <p:nvPicPr>
          <p:cNvPr id="301" name="want39950-1U6mJH1466211503.png" descr="want39950-1U6mJH1466211503.png"/>
          <p:cNvPicPr>
            <a:picLocks noChangeAspect="1"/>
          </p:cNvPicPr>
          <p:nvPr/>
        </p:nvPicPr>
        <p:blipFill>
          <a:blip r:embed="rId4">
            <a:extLst/>
          </a:blip>
          <a:stretch>
            <a:fillRect/>
          </a:stretch>
        </p:blipFill>
        <p:spPr>
          <a:xfrm>
            <a:off x="10791956" y="3322512"/>
            <a:ext cx="713352" cy="713352"/>
          </a:xfrm>
          <a:prstGeom prst="rect">
            <a:avLst/>
          </a:prstGeom>
          <a:ln w="12700">
            <a:miter lim="400000"/>
          </a:ln>
        </p:spPr>
      </p:pic>
      <p:pic>
        <p:nvPicPr>
          <p:cNvPr id="302" name="folder-document-archive-interface-512.png" descr="folder-document-archive-interface-512.png"/>
          <p:cNvPicPr>
            <a:picLocks noChangeAspect="1"/>
          </p:cNvPicPr>
          <p:nvPr/>
        </p:nvPicPr>
        <p:blipFill>
          <a:blip r:embed="rId5">
            <a:extLst/>
          </a:blip>
          <a:stretch>
            <a:fillRect/>
          </a:stretch>
        </p:blipFill>
        <p:spPr>
          <a:xfrm>
            <a:off x="3005012" y="1950912"/>
            <a:ext cx="713352" cy="713352"/>
          </a:xfrm>
          <a:prstGeom prst="rect">
            <a:avLst/>
          </a:prstGeom>
          <a:ln w="12700">
            <a:miter lim="400000"/>
          </a:ln>
        </p:spPr>
      </p:pic>
      <p:pic>
        <p:nvPicPr>
          <p:cNvPr id="303" name="folder-document-archive-interface-512.png" descr="folder-document-archive-interface-512.png"/>
          <p:cNvPicPr>
            <a:picLocks noChangeAspect="1"/>
          </p:cNvPicPr>
          <p:nvPr/>
        </p:nvPicPr>
        <p:blipFill>
          <a:blip r:embed="rId5">
            <a:extLst/>
          </a:blip>
          <a:stretch>
            <a:fillRect/>
          </a:stretch>
        </p:blipFill>
        <p:spPr>
          <a:xfrm>
            <a:off x="8466012" y="1125412"/>
            <a:ext cx="713352" cy="713352"/>
          </a:xfrm>
          <a:prstGeom prst="rect">
            <a:avLst/>
          </a:prstGeom>
          <a:ln w="12700">
            <a:miter lim="400000"/>
          </a:ln>
        </p:spPr>
      </p:pic>
      <p:pic>
        <p:nvPicPr>
          <p:cNvPr id="304" name="compatibility_word_icon.png" descr="compatibility_word_icon.png"/>
          <p:cNvPicPr>
            <a:picLocks noChangeAspect="1"/>
          </p:cNvPicPr>
          <p:nvPr/>
        </p:nvPicPr>
        <p:blipFill>
          <a:blip r:embed="rId6">
            <a:extLst/>
          </a:blip>
          <a:stretch>
            <a:fillRect/>
          </a:stretch>
        </p:blipFill>
        <p:spPr>
          <a:xfrm>
            <a:off x="7008485" y="2039812"/>
            <a:ext cx="570111" cy="713352"/>
          </a:xfrm>
          <a:prstGeom prst="rect">
            <a:avLst/>
          </a:prstGeom>
          <a:ln w="12700">
            <a:miter lim="400000"/>
          </a:ln>
        </p:spPr>
      </p:pic>
      <p:pic>
        <p:nvPicPr>
          <p:cNvPr id="305" name="compatibility_word_icon.png" descr="compatibility_word_icon.png"/>
          <p:cNvPicPr>
            <a:picLocks noChangeAspect="1"/>
          </p:cNvPicPr>
          <p:nvPr/>
        </p:nvPicPr>
        <p:blipFill>
          <a:blip r:embed="rId6">
            <a:extLst/>
          </a:blip>
          <a:stretch>
            <a:fillRect/>
          </a:stretch>
        </p:blipFill>
        <p:spPr>
          <a:xfrm>
            <a:off x="3668385" y="4402727"/>
            <a:ext cx="570111" cy="713352"/>
          </a:xfrm>
          <a:prstGeom prst="rect">
            <a:avLst/>
          </a:prstGeom>
          <a:ln w="12700">
            <a:miter lim="400000"/>
          </a:ln>
        </p:spPr>
      </p:pic>
      <p:pic>
        <p:nvPicPr>
          <p:cNvPr id="306" name="want39950-1U6mJH1466211503.png" descr="want39950-1U6mJH1466211503.png"/>
          <p:cNvPicPr>
            <a:picLocks noChangeAspect="1"/>
          </p:cNvPicPr>
          <p:nvPr/>
        </p:nvPicPr>
        <p:blipFill>
          <a:blip r:embed="rId4">
            <a:extLst/>
          </a:blip>
          <a:stretch>
            <a:fillRect/>
          </a:stretch>
        </p:blipFill>
        <p:spPr>
          <a:xfrm>
            <a:off x="8683756" y="3055812"/>
            <a:ext cx="713352" cy="713352"/>
          </a:xfrm>
          <a:prstGeom prst="rect">
            <a:avLst/>
          </a:prstGeom>
          <a:ln w="12700">
            <a:miter lim="400000"/>
          </a:ln>
        </p:spPr>
      </p:pic>
      <p:pic>
        <p:nvPicPr>
          <p:cNvPr id="307" name="want39950-1U6mJH1466211503.png" descr="want39950-1U6mJH1466211503.png"/>
          <p:cNvPicPr>
            <a:picLocks noChangeAspect="1"/>
          </p:cNvPicPr>
          <p:nvPr/>
        </p:nvPicPr>
        <p:blipFill>
          <a:blip r:embed="rId4">
            <a:extLst/>
          </a:blip>
          <a:stretch>
            <a:fillRect/>
          </a:stretch>
        </p:blipFill>
        <p:spPr>
          <a:xfrm>
            <a:off x="4721356" y="2624012"/>
            <a:ext cx="713352" cy="713352"/>
          </a:xfrm>
          <a:prstGeom prst="rect">
            <a:avLst/>
          </a:prstGeom>
          <a:ln w="12700">
            <a:miter lim="400000"/>
          </a:ln>
        </p:spPr>
      </p:pic>
      <p:pic>
        <p:nvPicPr>
          <p:cNvPr id="308" name="folder-document-archive-interface-512.png" descr="folder-document-archive-interface-512.png"/>
          <p:cNvPicPr>
            <a:picLocks noChangeAspect="1"/>
          </p:cNvPicPr>
          <p:nvPr/>
        </p:nvPicPr>
        <p:blipFill>
          <a:blip r:embed="rId5">
            <a:extLst/>
          </a:blip>
          <a:stretch>
            <a:fillRect/>
          </a:stretch>
        </p:blipFill>
        <p:spPr>
          <a:xfrm>
            <a:off x="6738812" y="4224212"/>
            <a:ext cx="713352" cy="713352"/>
          </a:xfrm>
          <a:prstGeom prst="rect">
            <a:avLst/>
          </a:prstGeom>
          <a:ln w="12700">
            <a:miter lim="400000"/>
          </a:ln>
        </p:spPr>
      </p:pic>
      <p:sp>
        <p:nvSpPr>
          <p:cNvPr id="309" name="You can deliver both static and dynamic conten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deliver both static and dynamic content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5" presetID="3" grpId="1" fill="hold">
                                  <p:stCondLst>
                                    <p:cond delay="0"/>
                                  </p:stCondLst>
                                  <p:iterate type="el" backwards="0">
                                    <p:tmAbs val="0"/>
                                  </p:iterate>
                                  <p:childTnLst>
                                    <p:set>
                                      <p:cBhvr>
                                        <p:cTn id="6" fill="hold"/>
                                        <p:tgtEl>
                                          <p:spTgt spid="297"/>
                                        </p:tgtEl>
                                        <p:attrNameLst>
                                          <p:attrName>style.visibility</p:attrName>
                                        </p:attrNameLst>
                                      </p:cBhvr>
                                      <p:to>
                                        <p:strVal val="visible"/>
                                      </p:to>
                                    </p:set>
                                    <p:animEffect filter="blinds(vertical)" transition="in">
                                      <p:cBhvr>
                                        <p:cTn id="7" dur="1000"/>
                                        <p:tgtEl>
                                          <p:spTgt spid="297"/>
                                        </p:tgtEl>
                                      </p:cBhvr>
                                    </p:animEffect>
                                  </p:childTnLst>
                                </p:cTn>
                              </p:par>
                            </p:childTnLst>
                          </p:cTn>
                        </p:par>
                        <p:par>
                          <p:cTn id="8" fill="hold">
                            <p:stCondLst>
                              <p:cond delay="1000"/>
                            </p:stCondLst>
                            <p:childTnLst>
                              <p:par>
                                <p:cTn id="9" presetClass="entr" nodeType="afterEffect" presetSubtype="5" presetID="3" grpId="2" fill="hold">
                                  <p:stCondLst>
                                    <p:cond delay="0"/>
                                  </p:stCondLst>
                                  <p:iterate type="el" backwards="0">
                                    <p:tmAbs val="0"/>
                                  </p:iterate>
                                  <p:childTnLst>
                                    <p:set>
                                      <p:cBhvr>
                                        <p:cTn id="10" fill="hold"/>
                                        <p:tgtEl>
                                          <p:spTgt spid="300"/>
                                        </p:tgtEl>
                                        <p:attrNameLst>
                                          <p:attrName>style.visibility</p:attrName>
                                        </p:attrNameLst>
                                      </p:cBhvr>
                                      <p:to>
                                        <p:strVal val="visible"/>
                                      </p:to>
                                    </p:set>
                                    <p:animEffect filter="blinds(vertical)" transition="in">
                                      <p:cBhvr>
                                        <p:cTn id="11" dur="1000"/>
                                        <p:tgtEl>
                                          <p:spTgt spid="300"/>
                                        </p:tgtEl>
                                      </p:cBhvr>
                                    </p:animEffect>
                                  </p:childTnLst>
                                </p:cTn>
                              </p:par>
                            </p:childTnLst>
                          </p:cTn>
                        </p:par>
                        <p:par>
                          <p:cTn id="12" fill="hold">
                            <p:stCondLst>
                              <p:cond delay="2000"/>
                            </p:stCondLst>
                            <p:childTnLst>
                              <p:par>
                                <p:cTn id="13" presetClass="entr" nodeType="afterEffect" presetSubtype="5" presetID="3" grpId="3" fill="hold">
                                  <p:stCondLst>
                                    <p:cond delay="0"/>
                                  </p:stCondLst>
                                  <p:iterate type="el" backwards="0">
                                    <p:tmAbs val="0"/>
                                  </p:iterate>
                                  <p:childTnLst>
                                    <p:set>
                                      <p:cBhvr>
                                        <p:cTn id="14" fill="hold"/>
                                        <p:tgtEl>
                                          <p:spTgt spid="301"/>
                                        </p:tgtEl>
                                        <p:attrNameLst>
                                          <p:attrName>style.visibility</p:attrName>
                                        </p:attrNameLst>
                                      </p:cBhvr>
                                      <p:to>
                                        <p:strVal val="visible"/>
                                      </p:to>
                                    </p:set>
                                    <p:animEffect filter="blinds(vertical)" transition="in">
                                      <p:cBhvr>
                                        <p:cTn id="15" dur="1000"/>
                                        <p:tgtEl>
                                          <p:spTgt spid="301"/>
                                        </p:tgtEl>
                                      </p:cBhvr>
                                    </p:animEffect>
                                  </p:childTnLst>
                                </p:cTn>
                              </p:par>
                            </p:childTnLst>
                          </p:cTn>
                        </p:par>
                        <p:par>
                          <p:cTn id="16" fill="hold">
                            <p:stCondLst>
                              <p:cond delay="3000"/>
                            </p:stCondLst>
                            <p:childTnLst>
                              <p:par>
                                <p:cTn id="17" presetClass="entr" nodeType="afterEffect" presetSubtype="5" presetID="3" grpId="4" fill="hold">
                                  <p:stCondLst>
                                    <p:cond delay="0"/>
                                  </p:stCondLst>
                                  <p:iterate type="el" backwards="0">
                                    <p:tmAbs val="0"/>
                                  </p:iterate>
                                  <p:childTnLst>
                                    <p:set>
                                      <p:cBhvr>
                                        <p:cTn id="18" fill="hold"/>
                                        <p:tgtEl>
                                          <p:spTgt spid="302"/>
                                        </p:tgtEl>
                                        <p:attrNameLst>
                                          <p:attrName>style.visibility</p:attrName>
                                        </p:attrNameLst>
                                      </p:cBhvr>
                                      <p:to>
                                        <p:strVal val="visible"/>
                                      </p:to>
                                    </p:set>
                                    <p:animEffect filter="blinds(vertical)" transition="in">
                                      <p:cBhvr>
                                        <p:cTn id="19" dur="1000"/>
                                        <p:tgtEl>
                                          <p:spTgt spid="302"/>
                                        </p:tgtEl>
                                      </p:cBhvr>
                                    </p:animEffect>
                                  </p:childTnLst>
                                </p:cTn>
                              </p:par>
                            </p:childTnLst>
                          </p:cTn>
                        </p:par>
                        <p:par>
                          <p:cTn id="20" fill="hold">
                            <p:stCondLst>
                              <p:cond delay="4000"/>
                            </p:stCondLst>
                            <p:childTnLst>
                              <p:par>
                                <p:cTn id="21" presetClass="entr" nodeType="afterEffect" presetSubtype="5" presetID="3" grpId="5" fill="hold">
                                  <p:stCondLst>
                                    <p:cond delay="0"/>
                                  </p:stCondLst>
                                  <p:iterate type="el" backwards="0">
                                    <p:tmAbs val="0"/>
                                  </p:iterate>
                                  <p:childTnLst>
                                    <p:set>
                                      <p:cBhvr>
                                        <p:cTn id="22" fill="hold"/>
                                        <p:tgtEl>
                                          <p:spTgt spid="303"/>
                                        </p:tgtEl>
                                        <p:attrNameLst>
                                          <p:attrName>style.visibility</p:attrName>
                                        </p:attrNameLst>
                                      </p:cBhvr>
                                      <p:to>
                                        <p:strVal val="visible"/>
                                      </p:to>
                                    </p:set>
                                    <p:animEffect filter="blinds(vertical)" transition="in">
                                      <p:cBhvr>
                                        <p:cTn id="23" dur="1000"/>
                                        <p:tgtEl>
                                          <p:spTgt spid="303"/>
                                        </p:tgtEl>
                                      </p:cBhvr>
                                    </p:animEffect>
                                  </p:childTnLst>
                                </p:cTn>
                              </p:par>
                            </p:childTnLst>
                          </p:cTn>
                        </p:par>
                        <p:par>
                          <p:cTn id="24" fill="hold">
                            <p:stCondLst>
                              <p:cond delay="5000"/>
                            </p:stCondLst>
                            <p:childTnLst>
                              <p:par>
                                <p:cTn id="25" presetClass="entr" nodeType="afterEffect" presetSubtype="5" presetID="3" grpId="6" fill="hold">
                                  <p:stCondLst>
                                    <p:cond delay="0"/>
                                  </p:stCondLst>
                                  <p:iterate type="el" backwards="0">
                                    <p:tmAbs val="0"/>
                                  </p:iterate>
                                  <p:childTnLst>
                                    <p:set>
                                      <p:cBhvr>
                                        <p:cTn id="26" fill="hold"/>
                                        <p:tgtEl>
                                          <p:spTgt spid="304"/>
                                        </p:tgtEl>
                                        <p:attrNameLst>
                                          <p:attrName>style.visibility</p:attrName>
                                        </p:attrNameLst>
                                      </p:cBhvr>
                                      <p:to>
                                        <p:strVal val="visible"/>
                                      </p:to>
                                    </p:set>
                                    <p:animEffect filter="blinds(vertical)" transition="in">
                                      <p:cBhvr>
                                        <p:cTn id="27" dur="1000"/>
                                        <p:tgtEl>
                                          <p:spTgt spid="304"/>
                                        </p:tgtEl>
                                      </p:cBhvr>
                                    </p:animEffect>
                                  </p:childTnLst>
                                </p:cTn>
                              </p:par>
                            </p:childTnLst>
                          </p:cTn>
                        </p:par>
                        <p:par>
                          <p:cTn id="28" fill="hold">
                            <p:stCondLst>
                              <p:cond delay="6000"/>
                            </p:stCondLst>
                            <p:childTnLst>
                              <p:par>
                                <p:cTn id="29" presetClass="entr" nodeType="afterEffect" presetSubtype="5" presetID="3" grpId="7" fill="hold">
                                  <p:stCondLst>
                                    <p:cond delay="0"/>
                                  </p:stCondLst>
                                  <p:iterate type="el" backwards="0">
                                    <p:tmAbs val="0"/>
                                  </p:iterate>
                                  <p:childTnLst>
                                    <p:set>
                                      <p:cBhvr>
                                        <p:cTn id="30" fill="hold"/>
                                        <p:tgtEl>
                                          <p:spTgt spid="305"/>
                                        </p:tgtEl>
                                        <p:attrNameLst>
                                          <p:attrName>style.visibility</p:attrName>
                                        </p:attrNameLst>
                                      </p:cBhvr>
                                      <p:to>
                                        <p:strVal val="visible"/>
                                      </p:to>
                                    </p:set>
                                    <p:animEffect filter="blinds(vertical)" transition="in">
                                      <p:cBhvr>
                                        <p:cTn id="31" dur="1000"/>
                                        <p:tgtEl>
                                          <p:spTgt spid="305"/>
                                        </p:tgtEl>
                                      </p:cBhvr>
                                    </p:animEffect>
                                  </p:childTnLst>
                                </p:cTn>
                              </p:par>
                            </p:childTnLst>
                          </p:cTn>
                        </p:par>
                        <p:par>
                          <p:cTn id="32" fill="hold">
                            <p:stCondLst>
                              <p:cond delay="7000"/>
                            </p:stCondLst>
                            <p:childTnLst>
                              <p:par>
                                <p:cTn id="33" presetClass="entr" nodeType="afterEffect" presetSubtype="5" presetID="3" grpId="8" fill="hold">
                                  <p:stCondLst>
                                    <p:cond delay="0"/>
                                  </p:stCondLst>
                                  <p:iterate type="el" backwards="0">
                                    <p:tmAbs val="0"/>
                                  </p:iterate>
                                  <p:childTnLst>
                                    <p:set>
                                      <p:cBhvr>
                                        <p:cTn id="34" fill="hold"/>
                                        <p:tgtEl>
                                          <p:spTgt spid="306"/>
                                        </p:tgtEl>
                                        <p:attrNameLst>
                                          <p:attrName>style.visibility</p:attrName>
                                        </p:attrNameLst>
                                      </p:cBhvr>
                                      <p:to>
                                        <p:strVal val="visible"/>
                                      </p:to>
                                    </p:set>
                                    <p:animEffect filter="blinds(vertical)" transition="in">
                                      <p:cBhvr>
                                        <p:cTn id="35" dur="1000"/>
                                        <p:tgtEl>
                                          <p:spTgt spid="306"/>
                                        </p:tgtEl>
                                      </p:cBhvr>
                                    </p:animEffect>
                                  </p:childTnLst>
                                </p:cTn>
                              </p:par>
                            </p:childTnLst>
                          </p:cTn>
                        </p:par>
                        <p:par>
                          <p:cTn id="36" fill="hold">
                            <p:stCondLst>
                              <p:cond delay="8000"/>
                            </p:stCondLst>
                            <p:childTnLst>
                              <p:par>
                                <p:cTn id="37" presetClass="entr" nodeType="afterEffect" presetSubtype="5" presetID="3" grpId="9" fill="hold">
                                  <p:stCondLst>
                                    <p:cond delay="0"/>
                                  </p:stCondLst>
                                  <p:iterate type="el" backwards="0">
                                    <p:tmAbs val="0"/>
                                  </p:iterate>
                                  <p:childTnLst>
                                    <p:set>
                                      <p:cBhvr>
                                        <p:cTn id="38" fill="hold"/>
                                        <p:tgtEl>
                                          <p:spTgt spid="307"/>
                                        </p:tgtEl>
                                        <p:attrNameLst>
                                          <p:attrName>style.visibility</p:attrName>
                                        </p:attrNameLst>
                                      </p:cBhvr>
                                      <p:to>
                                        <p:strVal val="visible"/>
                                      </p:to>
                                    </p:set>
                                    <p:animEffect filter="blinds(vertical)" transition="in">
                                      <p:cBhvr>
                                        <p:cTn id="39" dur="1000"/>
                                        <p:tgtEl>
                                          <p:spTgt spid="307"/>
                                        </p:tgtEl>
                                      </p:cBhvr>
                                    </p:animEffect>
                                  </p:childTnLst>
                                </p:cTn>
                              </p:par>
                            </p:childTnLst>
                          </p:cTn>
                        </p:par>
                        <p:par>
                          <p:cTn id="40" fill="hold">
                            <p:stCondLst>
                              <p:cond delay="9000"/>
                            </p:stCondLst>
                            <p:childTnLst>
                              <p:par>
                                <p:cTn id="41" presetClass="entr" nodeType="afterEffect" presetSubtype="5" presetID="3" grpId="10" fill="hold">
                                  <p:stCondLst>
                                    <p:cond delay="0"/>
                                  </p:stCondLst>
                                  <p:iterate type="el" backwards="0">
                                    <p:tmAbs val="0"/>
                                  </p:iterate>
                                  <p:childTnLst>
                                    <p:set>
                                      <p:cBhvr>
                                        <p:cTn id="42" fill="hold"/>
                                        <p:tgtEl>
                                          <p:spTgt spid="308"/>
                                        </p:tgtEl>
                                        <p:attrNameLst>
                                          <p:attrName>style.visibility</p:attrName>
                                        </p:attrNameLst>
                                      </p:cBhvr>
                                      <p:to>
                                        <p:strVal val="visible"/>
                                      </p:to>
                                    </p:set>
                                    <p:animEffect filter="blinds(vertical)" transition="in">
                                      <p:cBhvr>
                                        <p:cTn id="43" dur="1000"/>
                                        <p:tgtEl>
                                          <p:spTgt spid="308"/>
                                        </p:tgtEl>
                                      </p:cBhvr>
                                    </p:animEffect>
                                  </p:childTnLst>
                                </p:cTn>
                              </p:par>
                            </p:childTnLst>
                          </p:cTn>
                        </p:par>
                        <p:par>
                          <p:cTn id="44" fill="hold">
                            <p:stCondLst>
                              <p:cond delay="10000"/>
                            </p:stCondLst>
                            <p:childTnLst>
                              <p:par>
                                <p:cTn id="45" presetClass="entr" nodeType="afterEffect" presetSubtype="32" presetID="23" grpId="11" fill="hold">
                                  <p:stCondLst>
                                    <p:cond delay="0"/>
                                  </p:stCondLst>
                                  <p:iterate type="el" backwards="0">
                                    <p:tmAbs val="0"/>
                                  </p:iterate>
                                  <p:childTnLst>
                                    <p:set>
                                      <p:cBhvr>
                                        <p:cTn id="46" fill="hold"/>
                                        <p:tgtEl>
                                          <p:spTgt spid="299"/>
                                        </p:tgtEl>
                                        <p:attrNameLst>
                                          <p:attrName>style.visibility</p:attrName>
                                        </p:attrNameLst>
                                      </p:cBhvr>
                                      <p:to>
                                        <p:strVal val="visible"/>
                                      </p:to>
                                    </p:set>
                                    <p:anim calcmode="lin" valueType="num">
                                      <p:cBhvr>
                                        <p:cTn id="47" dur="1500" fill="hold"/>
                                        <p:tgtEl>
                                          <p:spTgt spid="299"/>
                                        </p:tgtEl>
                                        <p:attrNameLst>
                                          <p:attrName>ppt_w</p:attrName>
                                        </p:attrNameLst>
                                      </p:cBhvr>
                                      <p:tavLst>
                                        <p:tav tm="0">
                                          <p:val>
                                            <p:strVal val="4*#ppt_w"/>
                                          </p:val>
                                        </p:tav>
                                        <p:tav tm="100000">
                                          <p:val>
                                            <p:strVal val="#ppt_w"/>
                                          </p:val>
                                        </p:tav>
                                      </p:tavLst>
                                    </p:anim>
                                    <p:anim calcmode="lin" valueType="num">
                                      <p:cBhvr>
                                        <p:cTn id="48" dur="1500" fill="hold"/>
                                        <p:tgtEl>
                                          <p:spTgt spid="299"/>
                                        </p:tgtEl>
                                        <p:attrNameLst>
                                          <p:attrName>ppt_h</p:attrName>
                                        </p:attrNameLst>
                                      </p:cBhvr>
                                      <p:tavLst>
                                        <p:tav tm="0">
                                          <p:val>
                                            <p:strVal val="4*#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xit" nodeType="clickEffect" presetSubtype="0" presetID="1" grpId="12" fill="hold">
                                  <p:stCondLst>
                                    <p:cond delay="0"/>
                                  </p:stCondLst>
                                  <p:iterate type="el" backwards="0">
                                    <p:tmAbs val="0"/>
                                  </p:iterate>
                                  <p:childTnLst>
                                    <p:set>
                                      <p:cBhvr>
                                        <p:cTn id="52" fill="hold">
                                          <p:stCondLst>
                                            <p:cond delay="0"/>
                                          </p:stCondLst>
                                        </p:cTn>
                                        <p:tgtEl>
                                          <p:spTgt spid="297"/>
                                        </p:tgtEl>
                                        <p:attrNameLst>
                                          <p:attrName>style.visibility</p:attrName>
                                        </p:attrNameLst>
                                      </p:cBhvr>
                                      <p:to>
                                        <p:strVal val="hidden"/>
                                      </p:to>
                                    </p:set>
                                  </p:childTnLst>
                                </p:cTn>
                              </p:par>
                            </p:childTnLst>
                          </p:cTn>
                        </p:par>
                        <p:par>
                          <p:cTn id="53" fill="hold">
                            <p:stCondLst>
                              <p:cond delay="0"/>
                            </p:stCondLst>
                            <p:childTnLst>
                              <p:par>
                                <p:cTn id="54" presetClass="entr" nodeType="afterEffect" presetSubtype="32" presetID="23" grpId="13" fill="hold">
                                  <p:stCondLst>
                                    <p:cond delay="0"/>
                                  </p:stCondLst>
                                  <p:iterate type="el" backwards="0">
                                    <p:tmAbs val="0"/>
                                  </p:iterate>
                                  <p:childTnLst>
                                    <p:set>
                                      <p:cBhvr>
                                        <p:cTn id="55" fill="hold"/>
                                        <p:tgtEl>
                                          <p:spTgt spid="309"/>
                                        </p:tgtEl>
                                        <p:attrNameLst>
                                          <p:attrName>style.visibility</p:attrName>
                                        </p:attrNameLst>
                                      </p:cBhvr>
                                      <p:to>
                                        <p:strVal val="visible"/>
                                      </p:to>
                                    </p:set>
                                    <p:anim calcmode="lin" valueType="num">
                                      <p:cBhvr>
                                        <p:cTn id="56" dur="1000" fill="hold"/>
                                        <p:tgtEl>
                                          <p:spTgt spid="309"/>
                                        </p:tgtEl>
                                        <p:attrNameLst>
                                          <p:attrName>ppt_w</p:attrName>
                                        </p:attrNameLst>
                                      </p:cBhvr>
                                      <p:tavLst>
                                        <p:tav tm="0">
                                          <p:val>
                                            <p:strVal val="4*#ppt_w"/>
                                          </p:val>
                                        </p:tav>
                                        <p:tav tm="100000">
                                          <p:val>
                                            <p:strVal val="#ppt_w"/>
                                          </p:val>
                                        </p:tav>
                                      </p:tavLst>
                                    </p:anim>
                                    <p:anim calcmode="lin" valueType="num">
                                      <p:cBhvr>
                                        <p:cTn id="57" dur="1000" fill="hold"/>
                                        <p:tgtEl>
                                          <p:spTgt spid="30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7" grpId="12"/>
      <p:bldP build="whole" bldLvl="1" animBg="1" rev="0" advAuto="0" spid="302" grpId="4"/>
      <p:bldP build="whole" bldLvl="1" animBg="1" rev="0" advAuto="0" spid="304" grpId="6"/>
      <p:bldP build="whole" bldLvl="1" animBg="1" rev="0" advAuto="0" spid="309" grpId="13"/>
      <p:bldP build="whole" bldLvl="1" animBg="1" rev="0" advAuto="0" spid="308" grpId="10"/>
      <p:bldP build="whole" bldLvl="1" animBg="1" rev="0" advAuto="0" spid="303" grpId="5"/>
      <p:bldP build="whole" bldLvl="1" animBg="1" rev="0" advAuto="0" spid="306" grpId="8"/>
      <p:bldP build="whole" bldLvl="1" animBg="1" rev="0" advAuto="0" spid="297" grpId="1"/>
      <p:bldP build="whole" bldLvl="1" animBg="1" rev="0" advAuto="0" spid="300" grpId="2"/>
      <p:bldP build="whole" bldLvl="1" animBg="1" rev="0" advAuto="0" spid="305" grpId="7"/>
      <p:bldP build="whole" bldLvl="1" animBg="1" rev="0" advAuto="0" spid="301" grpId="3"/>
      <p:bldP build="whole" bldLvl="1" animBg="1" rev="0" advAuto="0" spid="307" grpId="9"/>
      <p:bldP build="whole" bldLvl="1" animBg="1" rev="0" advAuto="0" spid="299" grpId="1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CloudFront has a worldwide network of data centres called edge locations and is integrated with AWS at physical locations directly connected to the expanding AWS global infra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has a worldwide network of data centres called edge locations and is integrated with AWS at physical locations directly connected to the expanding AWS global infrastructure</a:t>
            </a:r>
          </a:p>
        </p:txBody>
      </p:sp>
      <p:pic>
        <p:nvPicPr>
          <p:cNvPr id="312"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313"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4"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5"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6"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7"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8"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9"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0"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1"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2"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3"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4"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5"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6"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7"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8"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9"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500">
        <p:push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You can use either an AWS origin or your own custom origin server"/>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use either an AWS origin or your own custom origin server</a:t>
            </a:r>
          </a:p>
        </p:txBody>
      </p:sp>
      <p:pic>
        <p:nvPicPr>
          <p:cNvPr id="332" name="pict-4-rackmount-servers-ivr-network-vector-stencils-library-1.png-diagram-flowchart-example-1.png" descr="pict-4-rackmount-servers-ivr-network-vector-stencils-library-1.png-diagram-flowchart-example-1.png"/>
          <p:cNvPicPr>
            <a:picLocks noChangeAspect="1"/>
          </p:cNvPicPr>
          <p:nvPr/>
        </p:nvPicPr>
        <p:blipFill>
          <a:blip r:embed="rId2">
            <a:extLst/>
          </a:blip>
          <a:stretch>
            <a:fillRect/>
          </a:stretch>
        </p:blipFill>
        <p:spPr>
          <a:xfrm>
            <a:off x="7793930" y="2971800"/>
            <a:ext cx="3810001" cy="3810000"/>
          </a:xfrm>
          <a:prstGeom prst="rect">
            <a:avLst/>
          </a:prstGeom>
          <a:ln w="12700">
            <a:miter lim="400000"/>
          </a:ln>
        </p:spPr>
      </p:pic>
      <p:pic>
        <p:nvPicPr>
          <p:cNvPr id="333" name="aws (2).png" descr="aws (2).png"/>
          <p:cNvPicPr>
            <a:picLocks noChangeAspect="1"/>
          </p:cNvPicPr>
          <p:nvPr/>
        </p:nvPicPr>
        <p:blipFill>
          <a:blip r:embed="rId3">
            <a:extLst/>
          </a:blip>
          <a:stretch>
            <a:fillRect/>
          </a:stretch>
        </p:blipFill>
        <p:spPr>
          <a:xfrm>
            <a:off x="57951" y="2971800"/>
            <a:ext cx="513248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14:prism dir="r" isContent="1" isInverted="0"/>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loudFront helps you deliver content securely to your customer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helps you deliver content securely to your customers</a:t>
            </a:r>
          </a:p>
        </p:txBody>
      </p:sp>
      <p:pic>
        <p:nvPicPr>
          <p:cNvPr id="336" name="Order&amp;Sec.png" descr="Order&amp;Sec.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337" name="You can encrypt your communications with a free custom TLS certificate from Amazon Certificate Manager or you can import your own certificat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encrypt your communications with a free custom TLS certificate from Amazon Certificate Manager or you can import your own certificate</a:t>
            </a:r>
          </a:p>
        </p:txBody>
      </p:sp>
    </p:spTree>
  </p:cSld>
  <p:clrMapOvr>
    <a:masterClrMapping/>
  </p:clrMapOvr>
  <mc:AlternateContent xmlns:mc="http://schemas.openxmlformats.org/markup-compatibility/2006">
    <mc:Choice xmlns:p14="http://schemas.microsoft.com/office/powerpoint/2010/main" Requires="p14">
      <p:transition spd="slow" advClick="1" p14:dur="2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335"/>
                                        </p:tgtEl>
                                      </p:cBhvr>
                                    </p:animEffect>
                                    <p:set>
                                      <p:cBhvr>
                                        <p:cTn id="7" fill="hold">
                                          <p:stCondLst>
                                            <p:cond delay="499"/>
                                          </p:stCondLst>
                                        </p:cTn>
                                        <p:tgtEl>
                                          <p:spTgt spid="335"/>
                                        </p:tgtEl>
                                        <p:attrNameLst>
                                          <p:attrName>style.visibility</p:attrName>
                                        </p:attrNameLst>
                                      </p:cBhvr>
                                      <p:to>
                                        <p:strVal val="hidden"/>
                                      </p:to>
                                    </p:set>
                                  </p:childTnLst>
                                </p:cTn>
                              </p:par>
                            </p:childTnLst>
                          </p:cTn>
                        </p:par>
                        <p:par>
                          <p:cTn id="8" fill="hold">
                            <p:stCondLst>
                              <p:cond delay="500"/>
                            </p:stCondLst>
                            <p:childTnLst>
                              <p:par>
                                <p:cTn id="9" presetClass="entr" nodeType="afterEffect" presetSubtype="10" presetID="19" grpId="2" fill="hold">
                                  <p:stCondLst>
                                    <p:cond delay="0"/>
                                  </p:stCondLst>
                                  <p:iterate type="el" backwards="0">
                                    <p:tmAbs val="0"/>
                                  </p:iterate>
                                  <p:childTnLst>
                                    <p:set>
                                      <p:cBhvr>
                                        <p:cTn id="10" fill="hold"/>
                                        <p:tgtEl>
                                          <p:spTgt spid="337"/>
                                        </p:tgtEl>
                                        <p:attrNameLst>
                                          <p:attrName>style.visibility</p:attrName>
                                        </p:attrNameLst>
                                      </p:cBhvr>
                                      <p:to>
                                        <p:strVal val="visible"/>
                                      </p:to>
                                    </p:set>
                                    <p:anim calcmode="lin" valueType="num">
                                      <p:cBhvr>
                                        <p:cTn id="11" dur="1000" fill="hold"/>
                                        <p:tgtEl>
                                          <p:spTgt spid="337"/>
                                        </p:tgtEl>
                                        <p:attrNameLst>
                                          <p:attrName>ppt_w</p:attrName>
                                        </p:attrNameLst>
                                      </p:cBhvr>
                                      <p:tavLst>
                                        <p:tav tm="0" fmla="#ppt_w*sin(2.5*pi*$)">
                                          <p:val>
                                            <p:fltVal val="0"/>
                                          </p:val>
                                        </p:tav>
                                        <p:tav tm="100000">
                                          <p:val>
                                            <p:fltVal val="1"/>
                                          </p:val>
                                        </p:tav>
                                      </p:tavLst>
                                    </p:anim>
                                    <p:anim calcmode="lin" valueType="num">
                                      <p:cBhvr>
                                        <p:cTn id="12" dur="1000" fill="hold"/>
                                        <p:tgtEl>
                                          <p:spTgt spid="3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1"/>
      <p:bldP build="whole" bldLvl="1" animBg="1" rev="0" advAuto="0" spid="337"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40" name="The following request tells S3 to encrypt the file using SSE-S3 (AES 256)…"/>
          <p:cNvSpPr txBox="1"/>
          <p:nvPr/>
        </p:nvSpPr>
        <p:spPr>
          <a:xfrm>
            <a:off x="1469580" y="2436470"/>
            <a:ext cx="10618928" cy="4880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The following request tells S3 to encrypt the file using SSE-S3 (AES 256)</a:t>
            </a:r>
          </a:p>
          <a:p>
            <a:pPr algn="l"/>
            <a:r>
              <a:t>at the time of upload:</a:t>
            </a:r>
          </a:p>
          <a:p>
            <a:pPr lvl="4" indent="0" algn="l"/>
          </a:p>
          <a:p>
            <a:pPr algn="l"/>
            <a:r>
              <a:t>    PUT /myfile HTTP/1.1</a:t>
            </a:r>
          </a:p>
          <a:p>
            <a:pPr algn="l"/>
            <a:r>
              <a:t>    Host: myBucket.s3.amazonaws.com</a:t>
            </a:r>
          </a:p>
          <a:p>
            <a:pPr algn="l"/>
            <a:r>
              <a:t>    Date: Thu, 8 Aug 2019 12:54:27 GMT</a:t>
            </a:r>
          </a:p>
          <a:p>
            <a:pPr algn="l"/>
            <a:r>
              <a:t>    Authorisation: authorisation string</a:t>
            </a:r>
          </a:p>
          <a:p>
            <a:pPr algn="l"/>
            <a:r>
              <a:t>    Content-Type: text/plain</a:t>
            </a:r>
          </a:p>
          <a:p>
            <a:pPr algn="l"/>
            <a:r>
              <a:t>    Content-Length: 27364</a:t>
            </a:r>
          </a:p>
          <a:p>
            <a:pPr algn="l"/>
            <a:r>
              <a:t>    x-amz-meta-author: Anmol</a:t>
            </a:r>
          </a:p>
          <a:p>
            <a:pPr algn="l"/>
            <a:r>
              <a:t>    Expect: 100-continue</a:t>
            </a:r>
          </a:p>
          <a:p>
            <a:pPr algn="l"/>
            <a:r>
              <a:t>    x-amz-server-side-encryption: AES256</a:t>
            </a:r>
          </a:p>
          <a:p>
            <a:pPr algn="l"/>
            <a:r>
              <a:t>    [27364 bytes of object data]</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You also get DDoS protection with AWS Shield Standard by defaul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also get DDoS protection with AWS Shield Standard by default</a:t>
            </a:r>
          </a:p>
        </p:txBody>
      </p:sp>
      <p:sp>
        <p:nvSpPr>
          <p:cNvPr id="340" name="You receive comprehensive availability protection against all known layer 3 &amp; 4 network attack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receive comprehensive availability protection against all known layer 3 &amp; 4 network attacks</a:t>
            </a:r>
          </a:p>
        </p:txBody>
      </p:sp>
      <p:sp>
        <p:nvSpPr>
          <p:cNvPr id="341" name="AWS Shield provides always-on detection and automatic inline mitigations that minimise application downtime and latency"/>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AWS Shield provides always-on detection and automatic inline mitigations that minimise application downtime and latency</a:t>
            </a:r>
          </a:p>
        </p:txBody>
      </p:sp>
      <p:pic>
        <p:nvPicPr>
          <p:cNvPr id="342" name="shield-1086703_960_720.png" descr="shield-1086703_960_720.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343" name="Line"/>
          <p:cNvSpPr/>
          <p:nvPr/>
        </p:nvSpPr>
        <p:spPr>
          <a:xfrm>
            <a:off x="2012950" y="4876800"/>
            <a:ext cx="2539307" cy="0"/>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4" name="Line"/>
          <p:cNvSpPr/>
          <p:nvPr/>
        </p:nvSpPr>
        <p:spPr>
          <a:xfrm flipH="1">
            <a:off x="8452543" y="4876800"/>
            <a:ext cx="2539308" cy="0"/>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5" name="Line"/>
          <p:cNvSpPr/>
          <p:nvPr/>
        </p:nvSpPr>
        <p:spPr>
          <a:xfrm flipH="1">
            <a:off x="7770315" y="1608609"/>
            <a:ext cx="1795562" cy="1795562"/>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6" name="Line"/>
          <p:cNvSpPr/>
          <p:nvPr/>
        </p:nvSpPr>
        <p:spPr>
          <a:xfrm flipH="1">
            <a:off x="6502399" y="419446"/>
            <a:ext cx="1" cy="2539308"/>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7" name="Line"/>
          <p:cNvSpPr/>
          <p:nvPr/>
        </p:nvSpPr>
        <p:spPr>
          <a:xfrm>
            <a:off x="3438922" y="1608609"/>
            <a:ext cx="1795562" cy="1795562"/>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16" presetID="23" grpId="1" fill="hold">
                                  <p:stCondLst>
                                    <p:cond delay="0"/>
                                  </p:stCondLst>
                                  <p:iterate type="el" backwards="0">
                                    <p:tmAbs val="0"/>
                                  </p:iterate>
                                  <p:childTnLst>
                                    <p:anim calcmode="lin" valueType="num">
                                      <p:cBhvr>
                                        <p:cTn id="6" dur="1000" fill="hold"/>
                                        <p:tgtEl>
                                          <p:spTgt spid="339"/>
                                        </p:tgtEl>
                                        <p:attrNameLst>
                                          <p:attrName>ppt_w</p:attrName>
                                        </p:attrNameLst>
                                      </p:cBhvr>
                                      <p:tavLst>
                                        <p:tav tm="0">
                                          <p:val>
                                            <p:strVal val="ppt_w"/>
                                          </p:val>
                                        </p:tav>
                                        <p:tav tm="100000">
                                          <p:val>
                                            <p:strVal val="4*ppt_w"/>
                                          </p:val>
                                        </p:tav>
                                      </p:tavLst>
                                    </p:anim>
                                    <p:anim calcmode="lin" valueType="num">
                                      <p:cBhvr>
                                        <p:cTn id="7" dur="1000" fill="hold"/>
                                        <p:tgtEl>
                                          <p:spTgt spid="339"/>
                                        </p:tgtEl>
                                        <p:attrNameLst>
                                          <p:attrName>ppt_h</p:attrName>
                                        </p:attrNameLst>
                                      </p:cBhvr>
                                      <p:tavLst>
                                        <p:tav tm="0">
                                          <p:val>
                                            <p:strVal val="ppt_h"/>
                                          </p:val>
                                        </p:tav>
                                        <p:tav tm="100000">
                                          <p:val>
                                            <p:strVal val="4*ppt_h"/>
                                          </p:val>
                                        </p:tav>
                                      </p:tavLst>
                                    </p:anim>
                                    <p:set>
                                      <p:cBhvr>
                                        <p:cTn id="8" fill="hold">
                                          <p:stCondLst>
                                            <p:cond delay="999"/>
                                          </p:stCondLst>
                                        </p:cTn>
                                        <p:tgtEl>
                                          <p:spTgt spid="339"/>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8" presetID="15" grpId="2" fill="hold">
                                  <p:stCondLst>
                                    <p:cond delay="0"/>
                                  </p:stCondLst>
                                  <p:iterate type="el" backwards="0">
                                    <p:tmAbs val="0"/>
                                  </p:iterate>
                                  <p:childTnLst>
                                    <p:set>
                                      <p:cBhvr>
                                        <p:cTn id="11" fill="hold"/>
                                        <p:tgtEl>
                                          <p:spTgt spid="340"/>
                                        </p:tgtEl>
                                        <p:attrNameLst>
                                          <p:attrName>style.visibility</p:attrName>
                                        </p:attrNameLst>
                                      </p:cBhvr>
                                      <p:to>
                                        <p:strVal val="visible"/>
                                      </p:to>
                                    </p:set>
                                    <p:anim calcmode="lin" valueType="num">
                                      <p:cBhvr>
                                        <p:cTn id="12" dur="1000" fill="hold"/>
                                        <p:tgtEl>
                                          <p:spTgt spid="340"/>
                                        </p:tgtEl>
                                        <p:attrNameLst>
                                          <p:attrName>ppt_w</p:attrName>
                                        </p:attrNameLst>
                                      </p:cBhvr>
                                      <p:tavLst>
                                        <p:tav tm="0">
                                          <p:val>
                                            <p:fltVal val="0"/>
                                          </p:val>
                                        </p:tav>
                                        <p:tav tm="100000">
                                          <p:val>
                                            <p:strVal val="#ppt_w"/>
                                          </p:val>
                                        </p:tav>
                                      </p:tavLst>
                                    </p:anim>
                                    <p:anim calcmode="lin" valueType="num">
                                      <p:cBhvr>
                                        <p:cTn id="13" dur="1000" fill="hold"/>
                                        <p:tgtEl>
                                          <p:spTgt spid="340"/>
                                        </p:tgtEl>
                                        <p:attrNameLst>
                                          <p:attrName>ppt_h</p:attrName>
                                        </p:attrNameLst>
                                      </p:cBhvr>
                                      <p:tavLst>
                                        <p:tav tm="0">
                                          <p:val>
                                            <p:fltVal val="0"/>
                                          </p:val>
                                        </p:tav>
                                        <p:tav tm="100000">
                                          <p:val>
                                            <p:strVal val="#ppt_h"/>
                                          </p:val>
                                        </p:tav>
                                      </p:tavLst>
                                    </p:anim>
                                    <p:anim calcmode="lin" valueType="num">
                                      <p:cBhvr>
                                        <p:cTn id="14" dur="1000" fill="hold"/>
                                        <p:tgtEl>
                                          <p:spTgt spid="34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40"/>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2000"/>
                            </p:stCondLst>
                            <p:childTnLst>
                              <p:par>
                                <p:cTn id="17" presetClass="entr" nodeType="afterEffect" presetID="9" grpId="3" fill="hold">
                                  <p:stCondLst>
                                    <p:cond delay="0"/>
                                  </p:stCondLst>
                                  <p:iterate type="el" backwards="0">
                                    <p:tmAbs val="0"/>
                                  </p:iterate>
                                  <p:childTnLst>
                                    <p:set>
                                      <p:cBhvr>
                                        <p:cTn id="18" fill="hold"/>
                                        <p:tgtEl>
                                          <p:spTgt spid="343"/>
                                        </p:tgtEl>
                                        <p:attrNameLst>
                                          <p:attrName>style.visibility</p:attrName>
                                        </p:attrNameLst>
                                      </p:cBhvr>
                                      <p:to>
                                        <p:strVal val="visible"/>
                                      </p:to>
                                    </p:set>
                                    <p:animEffect filter="dissolve" transition="in">
                                      <p:cBhvr>
                                        <p:cTn id="19" dur="1000"/>
                                        <p:tgtEl>
                                          <p:spTgt spid="343"/>
                                        </p:tgtEl>
                                      </p:cBhvr>
                                    </p:animEffect>
                                  </p:childTnLst>
                                </p:cTn>
                              </p:par>
                            </p:childTnLst>
                          </p:cTn>
                        </p:par>
                        <p:par>
                          <p:cTn id="20" fill="hold">
                            <p:stCondLst>
                              <p:cond delay="3000"/>
                            </p:stCondLst>
                            <p:childTnLst>
                              <p:par>
                                <p:cTn id="21" presetClass="exit" nodeType="afterEffect" presetSubtype="16" presetID="23" grpId="4" fill="hold">
                                  <p:stCondLst>
                                    <p:cond delay="0"/>
                                  </p:stCondLst>
                                  <p:iterate type="el" backwards="0">
                                    <p:tmAbs val="0"/>
                                  </p:iterate>
                                  <p:childTnLst>
                                    <p:anim calcmode="lin" valueType="num">
                                      <p:cBhvr>
                                        <p:cTn id="22" dur="1000" fill="hold"/>
                                        <p:tgtEl>
                                          <p:spTgt spid="343"/>
                                        </p:tgtEl>
                                        <p:attrNameLst>
                                          <p:attrName>ppt_w</p:attrName>
                                        </p:attrNameLst>
                                      </p:cBhvr>
                                      <p:tavLst>
                                        <p:tav tm="0">
                                          <p:val>
                                            <p:strVal val="ppt_w"/>
                                          </p:val>
                                        </p:tav>
                                        <p:tav tm="100000">
                                          <p:val>
                                            <p:strVal val="4*ppt_w"/>
                                          </p:val>
                                        </p:tav>
                                      </p:tavLst>
                                    </p:anim>
                                    <p:anim calcmode="lin" valueType="num">
                                      <p:cBhvr>
                                        <p:cTn id="23" dur="1000" fill="hold"/>
                                        <p:tgtEl>
                                          <p:spTgt spid="343"/>
                                        </p:tgtEl>
                                        <p:attrNameLst>
                                          <p:attrName>ppt_h</p:attrName>
                                        </p:attrNameLst>
                                      </p:cBhvr>
                                      <p:tavLst>
                                        <p:tav tm="0">
                                          <p:val>
                                            <p:strVal val="ppt_h"/>
                                          </p:val>
                                        </p:tav>
                                        <p:tav tm="100000">
                                          <p:val>
                                            <p:strVal val="4*ppt_h"/>
                                          </p:val>
                                        </p:tav>
                                      </p:tavLst>
                                    </p:anim>
                                    <p:set>
                                      <p:cBhvr>
                                        <p:cTn id="24" fill="hold">
                                          <p:stCondLst>
                                            <p:cond delay="999"/>
                                          </p:stCondLst>
                                        </p:cTn>
                                        <p:tgtEl>
                                          <p:spTgt spid="343"/>
                                        </p:tgtEl>
                                        <p:attrNameLst>
                                          <p:attrName>style.visibility</p:attrName>
                                        </p:attrNameLst>
                                      </p:cBhvr>
                                      <p:to>
                                        <p:strVal val="hidden"/>
                                      </p:to>
                                    </p:set>
                                  </p:childTnLst>
                                </p:cTn>
                              </p:par>
                            </p:childTnLst>
                          </p:cTn>
                        </p:par>
                        <p:par>
                          <p:cTn id="25" fill="hold">
                            <p:stCondLst>
                              <p:cond delay="4000"/>
                            </p:stCondLst>
                            <p:childTnLst>
                              <p:par>
                                <p:cTn id="26" presetClass="entr" nodeType="afterEffect" presetID="9" grpId="5" fill="hold">
                                  <p:stCondLst>
                                    <p:cond delay="0"/>
                                  </p:stCondLst>
                                  <p:iterate type="el" backwards="0">
                                    <p:tmAbs val="0"/>
                                  </p:iterate>
                                  <p:childTnLst>
                                    <p:set>
                                      <p:cBhvr>
                                        <p:cTn id="27" fill="hold"/>
                                        <p:tgtEl>
                                          <p:spTgt spid="347"/>
                                        </p:tgtEl>
                                        <p:attrNameLst>
                                          <p:attrName>style.visibility</p:attrName>
                                        </p:attrNameLst>
                                      </p:cBhvr>
                                      <p:to>
                                        <p:strVal val="visible"/>
                                      </p:to>
                                    </p:set>
                                    <p:animEffect filter="dissolve" transition="in">
                                      <p:cBhvr>
                                        <p:cTn id="28" dur="1000"/>
                                        <p:tgtEl>
                                          <p:spTgt spid="347"/>
                                        </p:tgtEl>
                                      </p:cBhvr>
                                    </p:animEffect>
                                  </p:childTnLst>
                                </p:cTn>
                              </p:par>
                            </p:childTnLst>
                          </p:cTn>
                        </p:par>
                        <p:par>
                          <p:cTn id="29" fill="hold">
                            <p:stCondLst>
                              <p:cond delay="5000"/>
                            </p:stCondLst>
                            <p:childTnLst>
                              <p:par>
                                <p:cTn id="30" presetClass="exit" nodeType="afterEffect" presetSubtype="16" presetID="23" grpId="6" fill="hold">
                                  <p:stCondLst>
                                    <p:cond delay="0"/>
                                  </p:stCondLst>
                                  <p:iterate type="el" backwards="0">
                                    <p:tmAbs val="0"/>
                                  </p:iterate>
                                  <p:childTnLst>
                                    <p:anim calcmode="lin" valueType="num">
                                      <p:cBhvr>
                                        <p:cTn id="31" dur="1000" fill="hold"/>
                                        <p:tgtEl>
                                          <p:spTgt spid="347"/>
                                        </p:tgtEl>
                                        <p:attrNameLst>
                                          <p:attrName>ppt_w</p:attrName>
                                        </p:attrNameLst>
                                      </p:cBhvr>
                                      <p:tavLst>
                                        <p:tav tm="0">
                                          <p:val>
                                            <p:strVal val="ppt_w"/>
                                          </p:val>
                                        </p:tav>
                                        <p:tav tm="100000">
                                          <p:val>
                                            <p:strVal val="4*ppt_w"/>
                                          </p:val>
                                        </p:tav>
                                      </p:tavLst>
                                    </p:anim>
                                    <p:anim calcmode="lin" valueType="num">
                                      <p:cBhvr>
                                        <p:cTn id="32" dur="1000" fill="hold"/>
                                        <p:tgtEl>
                                          <p:spTgt spid="347"/>
                                        </p:tgtEl>
                                        <p:attrNameLst>
                                          <p:attrName>ppt_h</p:attrName>
                                        </p:attrNameLst>
                                      </p:cBhvr>
                                      <p:tavLst>
                                        <p:tav tm="0">
                                          <p:val>
                                            <p:strVal val="ppt_h"/>
                                          </p:val>
                                        </p:tav>
                                        <p:tav tm="100000">
                                          <p:val>
                                            <p:strVal val="4*ppt_h"/>
                                          </p:val>
                                        </p:tav>
                                      </p:tavLst>
                                    </p:anim>
                                    <p:set>
                                      <p:cBhvr>
                                        <p:cTn id="33" fill="hold">
                                          <p:stCondLst>
                                            <p:cond delay="999"/>
                                          </p:stCondLst>
                                        </p:cTn>
                                        <p:tgtEl>
                                          <p:spTgt spid="347"/>
                                        </p:tgtEl>
                                        <p:attrNameLst>
                                          <p:attrName>style.visibility</p:attrName>
                                        </p:attrNameLst>
                                      </p:cBhvr>
                                      <p:to>
                                        <p:strVal val="hidden"/>
                                      </p:to>
                                    </p:set>
                                  </p:childTnLst>
                                </p:cTn>
                              </p:par>
                            </p:childTnLst>
                          </p:cTn>
                        </p:par>
                        <p:par>
                          <p:cTn id="34" fill="hold">
                            <p:stCondLst>
                              <p:cond delay="6000"/>
                            </p:stCondLst>
                            <p:childTnLst>
                              <p:par>
                                <p:cTn id="35" presetClass="entr" nodeType="afterEffect" presetID="9" grpId="7" fill="hold">
                                  <p:stCondLst>
                                    <p:cond delay="0"/>
                                  </p:stCondLst>
                                  <p:iterate type="el" backwards="0">
                                    <p:tmAbs val="0"/>
                                  </p:iterate>
                                  <p:childTnLst>
                                    <p:set>
                                      <p:cBhvr>
                                        <p:cTn id="36" fill="hold"/>
                                        <p:tgtEl>
                                          <p:spTgt spid="346"/>
                                        </p:tgtEl>
                                        <p:attrNameLst>
                                          <p:attrName>style.visibility</p:attrName>
                                        </p:attrNameLst>
                                      </p:cBhvr>
                                      <p:to>
                                        <p:strVal val="visible"/>
                                      </p:to>
                                    </p:set>
                                    <p:animEffect filter="dissolve" transition="in">
                                      <p:cBhvr>
                                        <p:cTn id="37" dur="1000"/>
                                        <p:tgtEl>
                                          <p:spTgt spid="346"/>
                                        </p:tgtEl>
                                      </p:cBhvr>
                                    </p:animEffect>
                                  </p:childTnLst>
                                </p:cTn>
                              </p:par>
                            </p:childTnLst>
                          </p:cTn>
                        </p:par>
                        <p:par>
                          <p:cTn id="38" fill="hold">
                            <p:stCondLst>
                              <p:cond delay="7000"/>
                            </p:stCondLst>
                            <p:childTnLst>
                              <p:par>
                                <p:cTn id="39" presetClass="exit" nodeType="afterEffect" presetSubtype="16" presetID="23" grpId="8" fill="hold">
                                  <p:stCondLst>
                                    <p:cond delay="0"/>
                                  </p:stCondLst>
                                  <p:iterate type="el" backwards="0">
                                    <p:tmAbs val="0"/>
                                  </p:iterate>
                                  <p:childTnLst>
                                    <p:anim calcmode="lin" valueType="num">
                                      <p:cBhvr>
                                        <p:cTn id="40" dur="1000" fill="hold"/>
                                        <p:tgtEl>
                                          <p:spTgt spid="346"/>
                                        </p:tgtEl>
                                        <p:attrNameLst>
                                          <p:attrName>ppt_w</p:attrName>
                                        </p:attrNameLst>
                                      </p:cBhvr>
                                      <p:tavLst>
                                        <p:tav tm="0">
                                          <p:val>
                                            <p:strVal val="ppt_w"/>
                                          </p:val>
                                        </p:tav>
                                        <p:tav tm="100000">
                                          <p:val>
                                            <p:strVal val="4*ppt_w"/>
                                          </p:val>
                                        </p:tav>
                                      </p:tavLst>
                                    </p:anim>
                                    <p:anim calcmode="lin" valueType="num">
                                      <p:cBhvr>
                                        <p:cTn id="41" dur="1000" fill="hold"/>
                                        <p:tgtEl>
                                          <p:spTgt spid="346"/>
                                        </p:tgtEl>
                                        <p:attrNameLst>
                                          <p:attrName>ppt_h</p:attrName>
                                        </p:attrNameLst>
                                      </p:cBhvr>
                                      <p:tavLst>
                                        <p:tav tm="0">
                                          <p:val>
                                            <p:strVal val="ppt_h"/>
                                          </p:val>
                                        </p:tav>
                                        <p:tav tm="100000">
                                          <p:val>
                                            <p:strVal val="4*ppt_h"/>
                                          </p:val>
                                        </p:tav>
                                      </p:tavLst>
                                    </p:anim>
                                    <p:set>
                                      <p:cBhvr>
                                        <p:cTn id="42" fill="hold">
                                          <p:stCondLst>
                                            <p:cond delay="999"/>
                                          </p:stCondLst>
                                        </p:cTn>
                                        <p:tgtEl>
                                          <p:spTgt spid="346"/>
                                        </p:tgtEl>
                                        <p:attrNameLst>
                                          <p:attrName>style.visibility</p:attrName>
                                        </p:attrNameLst>
                                      </p:cBhvr>
                                      <p:to>
                                        <p:strVal val="hidden"/>
                                      </p:to>
                                    </p:set>
                                  </p:childTnLst>
                                </p:cTn>
                              </p:par>
                            </p:childTnLst>
                          </p:cTn>
                        </p:par>
                        <p:par>
                          <p:cTn id="43" fill="hold">
                            <p:stCondLst>
                              <p:cond delay="8000"/>
                            </p:stCondLst>
                            <p:childTnLst>
                              <p:par>
                                <p:cTn id="44" presetClass="entr" nodeType="afterEffect" presetID="9" grpId="9" fill="hold">
                                  <p:stCondLst>
                                    <p:cond delay="0"/>
                                  </p:stCondLst>
                                  <p:iterate type="el" backwards="0">
                                    <p:tmAbs val="0"/>
                                  </p:iterate>
                                  <p:childTnLst>
                                    <p:set>
                                      <p:cBhvr>
                                        <p:cTn id="45" fill="hold"/>
                                        <p:tgtEl>
                                          <p:spTgt spid="345"/>
                                        </p:tgtEl>
                                        <p:attrNameLst>
                                          <p:attrName>style.visibility</p:attrName>
                                        </p:attrNameLst>
                                      </p:cBhvr>
                                      <p:to>
                                        <p:strVal val="visible"/>
                                      </p:to>
                                    </p:set>
                                    <p:animEffect filter="dissolve" transition="in">
                                      <p:cBhvr>
                                        <p:cTn id="46" dur="1000"/>
                                        <p:tgtEl>
                                          <p:spTgt spid="345"/>
                                        </p:tgtEl>
                                      </p:cBhvr>
                                    </p:animEffect>
                                  </p:childTnLst>
                                </p:cTn>
                              </p:par>
                            </p:childTnLst>
                          </p:cTn>
                        </p:par>
                        <p:par>
                          <p:cTn id="47" fill="hold">
                            <p:stCondLst>
                              <p:cond delay="9000"/>
                            </p:stCondLst>
                            <p:childTnLst>
                              <p:par>
                                <p:cTn id="48" presetClass="exit" nodeType="afterEffect" presetSubtype="16" presetID="23" grpId="10" fill="hold">
                                  <p:stCondLst>
                                    <p:cond delay="0"/>
                                  </p:stCondLst>
                                  <p:iterate type="el" backwards="0">
                                    <p:tmAbs val="0"/>
                                  </p:iterate>
                                  <p:childTnLst>
                                    <p:anim calcmode="lin" valueType="num">
                                      <p:cBhvr>
                                        <p:cTn id="49" dur="1000" fill="hold"/>
                                        <p:tgtEl>
                                          <p:spTgt spid="345"/>
                                        </p:tgtEl>
                                        <p:attrNameLst>
                                          <p:attrName>ppt_w</p:attrName>
                                        </p:attrNameLst>
                                      </p:cBhvr>
                                      <p:tavLst>
                                        <p:tav tm="0">
                                          <p:val>
                                            <p:strVal val="ppt_w"/>
                                          </p:val>
                                        </p:tav>
                                        <p:tav tm="100000">
                                          <p:val>
                                            <p:strVal val="4*ppt_w"/>
                                          </p:val>
                                        </p:tav>
                                      </p:tavLst>
                                    </p:anim>
                                    <p:anim calcmode="lin" valueType="num">
                                      <p:cBhvr>
                                        <p:cTn id="50" dur="1000" fill="hold"/>
                                        <p:tgtEl>
                                          <p:spTgt spid="345"/>
                                        </p:tgtEl>
                                        <p:attrNameLst>
                                          <p:attrName>ppt_h</p:attrName>
                                        </p:attrNameLst>
                                      </p:cBhvr>
                                      <p:tavLst>
                                        <p:tav tm="0">
                                          <p:val>
                                            <p:strVal val="ppt_h"/>
                                          </p:val>
                                        </p:tav>
                                        <p:tav tm="100000">
                                          <p:val>
                                            <p:strVal val="4*ppt_h"/>
                                          </p:val>
                                        </p:tav>
                                      </p:tavLst>
                                    </p:anim>
                                    <p:set>
                                      <p:cBhvr>
                                        <p:cTn id="51" fill="hold">
                                          <p:stCondLst>
                                            <p:cond delay="999"/>
                                          </p:stCondLst>
                                        </p:cTn>
                                        <p:tgtEl>
                                          <p:spTgt spid="345"/>
                                        </p:tgtEl>
                                        <p:attrNameLst>
                                          <p:attrName>style.visibility</p:attrName>
                                        </p:attrNameLst>
                                      </p:cBhvr>
                                      <p:to>
                                        <p:strVal val="hidden"/>
                                      </p:to>
                                    </p:set>
                                  </p:childTnLst>
                                </p:cTn>
                              </p:par>
                            </p:childTnLst>
                          </p:cTn>
                        </p:par>
                        <p:par>
                          <p:cTn id="52" fill="hold">
                            <p:stCondLst>
                              <p:cond delay="10000"/>
                            </p:stCondLst>
                            <p:childTnLst>
                              <p:par>
                                <p:cTn id="53" presetClass="entr" nodeType="afterEffect" presetID="9" grpId="11" fill="hold">
                                  <p:stCondLst>
                                    <p:cond delay="0"/>
                                  </p:stCondLst>
                                  <p:iterate type="el" backwards="0">
                                    <p:tmAbs val="0"/>
                                  </p:iterate>
                                  <p:childTnLst>
                                    <p:set>
                                      <p:cBhvr>
                                        <p:cTn id="54" fill="hold"/>
                                        <p:tgtEl>
                                          <p:spTgt spid="344"/>
                                        </p:tgtEl>
                                        <p:attrNameLst>
                                          <p:attrName>style.visibility</p:attrName>
                                        </p:attrNameLst>
                                      </p:cBhvr>
                                      <p:to>
                                        <p:strVal val="visible"/>
                                      </p:to>
                                    </p:set>
                                    <p:animEffect filter="dissolve" transition="in">
                                      <p:cBhvr>
                                        <p:cTn id="55" dur="1000"/>
                                        <p:tgtEl>
                                          <p:spTgt spid="344"/>
                                        </p:tgtEl>
                                      </p:cBhvr>
                                    </p:animEffect>
                                  </p:childTnLst>
                                </p:cTn>
                              </p:par>
                            </p:childTnLst>
                          </p:cTn>
                        </p:par>
                        <p:par>
                          <p:cTn id="56" fill="hold">
                            <p:stCondLst>
                              <p:cond delay="11000"/>
                            </p:stCondLst>
                            <p:childTnLst>
                              <p:par>
                                <p:cTn id="57" presetClass="exit" nodeType="afterEffect" presetSubtype="16" presetID="23" grpId="12" fill="hold">
                                  <p:stCondLst>
                                    <p:cond delay="0"/>
                                  </p:stCondLst>
                                  <p:iterate type="el" backwards="0">
                                    <p:tmAbs val="0"/>
                                  </p:iterate>
                                  <p:childTnLst>
                                    <p:anim calcmode="lin" valueType="num">
                                      <p:cBhvr>
                                        <p:cTn id="58" dur="1000" fill="hold"/>
                                        <p:tgtEl>
                                          <p:spTgt spid="344"/>
                                        </p:tgtEl>
                                        <p:attrNameLst>
                                          <p:attrName>ppt_w</p:attrName>
                                        </p:attrNameLst>
                                      </p:cBhvr>
                                      <p:tavLst>
                                        <p:tav tm="0">
                                          <p:val>
                                            <p:strVal val="ppt_w"/>
                                          </p:val>
                                        </p:tav>
                                        <p:tav tm="100000">
                                          <p:val>
                                            <p:strVal val="4*ppt_w"/>
                                          </p:val>
                                        </p:tav>
                                      </p:tavLst>
                                    </p:anim>
                                    <p:anim calcmode="lin" valueType="num">
                                      <p:cBhvr>
                                        <p:cTn id="59" dur="1000" fill="hold"/>
                                        <p:tgtEl>
                                          <p:spTgt spid="344"/>
                                        </p:tgtEl>
                                        <p:attrNameLst>
                                          <p:attrName>ppt_h</p:attrName>
                                        </p:attrNameLst>
                                      </p:cBhvr>
                                      <p:tavLst>
                                        <p:tav tm="0">
                                          <p:val>
                                            <p:strVal val="ppt_h"/>
                                          </p:val>
                                        </p:tav>
                                        <p:tav tm="100000">
                                          <p:val>
                                            <p:strVal val="4*ppt_h"/>
                                          </p:val>
                                        </p:tav>
                                      </p:tavLst>
                                    </p:anim>
                                    <p:set>
                                      <p:cBhvr>
                                        <p:cTn id="60" fill="hold">
                                          <p:stCondLst>
                                            <p:cond delay="999"/>
                                          </p:stCondLst>
                                        </p:cTn>
                                        <p:tgtEl>
                                          <p:spTgt spid="3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Class="exit" nodeType="clickEffect" presetSubtype="16" presetID="23" grpId="13" fill="hold">
                                  <p:stCondLst>
                                    <p:cond delay="0"/>
                                  </p:stCondLst>
                                  <p:iterate type="el" backwards="0">
                                    <p:tmAbs val="0"/>
                                  </p:iterate>
                                  <p:childTnLst>
                                    <p:anim calcmode="lin" valueType="num">
                                      <p:cBhvr>
                                        <p:cTn id="64" dur="500" fill="hold"/>
                                        <p:tgtEl>
                                          <p:spTgt spid="340"/>
                                        </p:tgtEl>
                                        <p:attrNameLst>
                                          <p:attrName>ppt_w</p:attrName>
                                        </p:attrNameLst>
                                      </p:cBhvr>
                                      <p:tavLst>
                                        <p:tav tm="0">
                                          <p:val>
                                            <p:strVal val="ppt_w"/>
                                          </p:val>
                                        </p:tav>
                                        <p:tav tm="100000">
                                          <p:val>
                                            <p:strVal val="4*ppt_w"/>
                                          </p:val>
                                        </p:tav>
                                      </p:tavLst>
                                    </p:anim>
                                    <p:anim calcmode="lin" valueType="num">
                                      <p:cBhvr>
                                        <p:cTn id="65" dur="500" fill="hold"/>
                                        <p:tgtEl>
                                          <p:spTgt spid="340"/>
                                        </p:tgtEl>
                                        <p:attrNameLst>
                                          <p:attrName>ppt_h</p:attrName>
                                        </p:attrNameLst>
                                      </p:cBhvr>
                                      <p:tavLst>
                                        <p:tav tm="0">
                                          <p:val>
                                            <p:strVal val="ppt_h"/>
                                          </p:val>
                                        </p:tav>
                                        <p:tav tm="100000">
                                          <p:val>
                                            <p:strVal val="4*ppt_h"/>
                                          </p:val>
                                        </p:tav>
                                      </p:tavLst>
                                    </p:anim>
                                    <p:set>
                                      <p:cBhvr>
                                        <p:cTn id="66" fill="hold">
                                          <p:stCondLst>
                                            <p:cond delay="499"/>
                                          </p:stCondLst>
                                        </p:cTn>
                                        <p:tgtEl>
                                          <p:spTgt spid="340"/>
                                        </p:tgtEl>
                                        <p:attrNameLst>
                                          <p:attrName>style.visibility</p:attrName>
                                        </p:attrNameLst>
                                      </p:cBhvr>
                                      <p:to>
                                        <p:strVal val="hidden"/>
                                      </p:to>
                                    </p:set>
                                  </p:childTnLst>
                                </p:cTn>
                              </p:par>
                            </p:childTnLst>
                          </p:cTn>
                        </p:par>
                        <p:par>
                          <p:cTn id="67" fill="hold">
                            <p:stCondLst>
                              <p:cond delay="500"/>
                            </p:stCondLst>
                            <p:childTnLst>
                              <p:par>
                                <p:cTn id="68" presetClass="entr" nodeType="afterEffect" presetID="9" grpId="14" fill="hold">
                                  <p:stCondLst>
                                    <p:cond delay="0"/>
                                  </p:stCondLst>
                                  <p:iterate type="el" backwards="0">
                                    <p:tmAbs val="0"/>
                                  </p:iterate>
                                  <p:childTnLst>
                                    <p:set>
                                      <p:cBhvr>
                                        <p:cTn id="69" fill="hold"/>
                                        <p:tgtEl>
                                          <p:spTgt spid="341"/>
                                        </p:tgtEl>
                                        <p:attrNameLst>
                                          <p:attrName>style.visibility</p:attrName>
                                        </p:attrNameLst>
                                      </p:cBhvr>
                                      <p:to>
                                        <p:strVal val="visible"/>
                                      </p:to>
                                    </p:set>
                                    <p:animEffect filter="dissolve" transition="in">
                                      <p:cBhvr>
                                        <p:cTn id="70"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7"/>
      <p:bldP build="whole" bldLvl="1" animBg="1" rev="0" advAuto="0" spid="346" grpId="8"/>
      <p:bldP build="whole" bldLvl="1" animBg="1" rev="0" advAuto="0" spid="341" grpId="14"/>
      <p:bldP build="whole" bldLvl="1" animBg="1" rev="0" advAuto="0" spid="343" grpId="3"/>
      <p:bldP build="whole" bldLvl="1" animBg="1" rev="0" advAuto="0" spid="343" grpId="4"/>
      <p:bldP build="whole" bldLvl="1" animBg="1" rev="0" advAuto="0" spid="344" grpId="11"/>
      <p:bldP build="whole" bldLvl="1" animBg="1" rev="0" advAuto="0" spid="347" grpId="5"/>
      <p:bldP build="whole" bldLvl="1" animBg="1" rev="0" advAuto="0" spid="347" grpId="6"/>
      <p:bldP build="whole" bldLvl="1" animBg="1" rev="0" advAuto="0" spid="340" grpId="2"/>
      <p:bldP build="whole" bldLvl="1" animBg="1" rev="0" advAuto="0" spid="344" grpId="12"/>
      <p:bldP build="whole" bldLvl="1" animBg="1" rev="0" advAuto="0" spid="345" grpId="9"/>
      <p:bldP build="whole" bldLvl="1" animBg="1" rev="0" advAuto="0" spid="345" grpId="10"/>
      <p:bldP build="whole" bldLvl="1" animBg="1" rev="0" advAuto="0" spid="339" grpId="1"/>
      <p:bldP build="whole" bldLvl="1" animBg="1" rev="0" advAuto="0" spid="340" grpId="13"/>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CloudFront also integrates seamlessly with AWS WAF for application layer protection"/>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also integrates seamlessly with AWS WAF for application layer protection</a:t>
            </a:r>
          </a:p>
        </p:txBody>
      </p:sp>
      <p:pic>
        <p:nvPicPr>
          <p:cNvPr id="350" name="shield-1086703_960_720.png" descr="shield-1086703_960_720.png"/>
          <p:cNvPicPr>
            <a:picLocks noChangeAspect="1"/>
          </p:cNvPicPr>
          <p:nvPr/>
        </p:nvPicPr>
        <p:blipFill>
          <a:blip r:embed="rId2">
            <a:extLst/>
          </a:blip>
          <a:stretch>
            <a:fillRect/>
          </a:stretch>
        </p:blipFill>
        <p:spPr>
          <a:xfrm>
            <a:off x="719190" y="2971800"/>
            <a:ext cx="3810001" cy="3810000"/>
          </a:xfrm>
          <a:prstGeom prst="rect">
            <a:avLst/>
          </a:prstGeom>
          <a:ln w="12700">
            <a:miter lim="400000"/>
          </a:ln>
        </p:spPr>
      </p:pic>
      <p:pic>
        <p:nvPicPr>
          <p:cNvPr id="351" name="ReInvent_HA_WAF_EDITORIAL.ec60dd850c9051a3dd8fa914bfcadc7eb5e7d54c.png" descr="ReInvent_HA_WAF_EDITORIAL.ec60dd850c9051a3dd8fa914bfcadc7eb5e7d54c.png"/>
          <p:cNvPicPr>
            <a:picLocks noChangeAspect="1"/>
          </p:cNvPicPr>
          <p:nvPr/>
        </p:nvPicPr>
        <p:blipFill>
          <a:blip r:embed="rId3">
            <a:extLst/>
          </a:blip>
          <a:stretch>
            <a:fillRect/>
          </a:stretch>
        </p:blipFill>
        <p:spPr>
          <a:xfrm>
            <a:off x="7285930" y="3695700"/>
            <a:ext cx="4826001" cy="2362200"/>
          </a:xfrm>
          <a:prstGeom prst="rect">
            <a:avLst/>
          </a:prstGeom>
          <a:ln w="12700">
            <a:miter lim="400000"/>
          </a:ln>
        </p:spPr>
      </p:pic>
      <p:sp>
        <p:nvSpPr>
          <p:cNvPr id="352" name="Line"/>
          <p:cNvSpPr/>
          <p:nvPr/>
        </p:nvSpPr>
        <p:spPr>
          <a:xfrm>
            <a:off x="5177310" y="4876800"/>
            <a:ext cx="2650180" cy="0"/>
          </a:xfrm>
          <a:prstGeom prst="line">
            <a:avLst/>
          </a:prstGeom>
          <a:ln w="63500">
            <a:solidFill>
              <a:srgbClr val="FFFFF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CloudFront’s infrastructure and processes are all compliant with a wide range of standards to ensure delivery of the most sensitive dat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CloudFront’s infrastructure and processes are all compliant with a wide range of standards to ensure delivery of the most sensitive data</a:t>
            </a:r>
          </a:p>
        </p:txBody>
      </p:sp>
      <p:pic>
        <p:nvPicPr>
          <p:cNvPr id="355" name="pci-compliant-facility-logo-metro-data-center.png" descr="pci-compliant-facility-logo-metro-data-center.png"/>
          <p:cNvPicPr>
            <a:picLocks noChangeAspect="1"/>
          </p:cNvPicPr>
          <p:nvPr/>
        </p:nvPicPr>
        <p:blipFill>
          <a:blip r:embed="rId2">
            <a:extLst/>
          </a:blip>
          <a:stretch>
            <a:fillRect/>
          </a:stretch>
        </p:blipFill>
        <p:spPr>
          <a:xfrm>
            <a:off x="4667650" y="682925"/>
            <a:ext cx="3669499" cy="3669499"/>
          </a:xfrm>
          <a:prstGeom prst="rect">
            <a:avLst/>
          </a:prstGeom>
          <a:ln w="12700">
            <a:miter lim="400000"/>
          </a:ln>
        </p:spPr>
      </p:pic>
      <p:pic>
        <p:nvPicPr>
          <p:cNvPr id="356" name="HIPAA-square-logo.png" descr="HIPAA-square-logo.png"/>
          <p:cNvPicPr>
            <a:picLocks noChangeAspect="1"/>
          </p:cNvPicPr>
          <p:nvPr/>
        </p:nvPicPr>
        <p:blipFill>
          <a:blip r:embed="rId3">
            <a:extLst/>
          </a:blip>
          <a:stretch>
            <a:fillRect/>
          </a:stretch>
        </p:blipFill>
        <p:spPr>
          <a:xfrm>
            <a:off x="4667650" y="3042050"/>
            <a:ext cx="3669499" cy="3669500"/>
          </a:xfrm>
          <a:prstGeom prst="rect">
            <a:avLst/>
          </a:prstGeom>
          <a:ln w="12700">
            <a:miter lim="400000"/>
          </a:ln>
        </p:spPr>
      </p:pic>
      <p:pic>
        <p:nvPicPr>
          <p:cNvPr id="357" name="ISO.png" descr="ISO.png"/>
          <p:cNvPicPr>
            <a:picLocks noChangeAspect="1"/>
          </p:cNvPicPr>
          <p:nvPr/>
        </p:nvPicPr>
        <p:blipFill>
          <a:blip r:embed="rId4">
            <a:extLst/>
          </a:blip>
          <a:stretch>
            <a:fillRect/>
          </a:stretch>
        </p:blipFill>
        <p:spPr>
          <a:xfrm>
            <a:off x="9130676" y="999030"/>
            <a:ext cx="3669499" cy="3037288"/>
          </a:xfrm>
          <a:prstGeom prst="rect">
            <a:avLst/>
          </a:prstGeom>
          <a:ln w="12700">
            <a:miter lim="400000"/>
          </a:ln>
        </p:spPr>
      </p:pic>
      <p:pic>
        <p:nvPicPr>
          <p:cNvPr id="358" name="gdpr-logo.png" descr="gdpr-logo.png"/>
          <p:cNvPicPr>
            <a:picLocks noChangeAspect="1"/>
          </p:cNvPicPr>
          <p:nvPr/>
        </p:nvPicPr>
        <p:blipFill>
          <a:blip r:embed="rId5">
            <a:extLst/>
          </a:blip>
          <a:stretch>
            <a:fillRect/>
          </a:stretch>
        </p:blipFill>
        <p:spPr>
          <a:xfrm>
            <a:off x="908450" y="682925"/>
            <a:ext cx="3669500" cy="36694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54"/>
                                        </p:tgtEl>
                                        <p:attrNameLst>
                                          <p:attrName>style.visibility</p:attrName>
                                        </p:attrNameLst>
                                      </p:cBhvr>
                                      <p:to>
                                        <p:strVal val="visible"/>
                                      </p:to>
                                    </p:set>
                                    <p:animEffect filter="wipe(down)" transition="in">
                                      <p:cBhvr>
                                        <p:cTn id="7" dur="10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55"/>
                                        </p:tgtEl>
                                        <p:attrNameLst>
                                          <p:attrName>style.visibility</p:attrName>
                                        </p:attrNameLst>
                                      </p:cBhvr>
                                      <p:to>
                                        <p:strVal val="visible"/>
                                      </p:to>
                                    </p:set>
                                    <p:animEffect filter="wipe(down)" transition="in">
                                      <p:cBhvr>
                                        <p:cTn id="12" dur="1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2" grpId="3" fill="hold">
                                  <p:stCondLst>
                                    <p:cond delay="0"/>
                                  </p:stCondLst>
                                  <p:iterate type="el" backwards="0">
                                    <p:tmAbs val="0"/>
                                  </p:iterate>
                                  <p:childTnLst>
                                    <p:set>
                                      <p:cBhvr>
                                        <p:cTn id="16" fill="hold"/>
                                        <p:tgtEl>
                                          <p:spTgt spid="356"/>
                                        </p:tgtEl>
                                        <p:attrNameLst>
                                          <p:attrName>style.visibility</p:attrName>
                                        </p:attrNameLst>
                                      </p:cBhvr>
                                      <p:to>
                                        <p:strVal val="visible"/>
                                      </p:to>
                                    </p:set>
                                    <p:animEffect filter="wipe(down)" transition="in">
                                      <p:cBhvr>
                                        <p:cTn id="17" dur="1000"/>
                                        <p:tgtEl>
                                          <p:spTgt spid="35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2" grpId="4" fill="hold">
                                  <p:stCondLst>
                                    <p:cond delay="0"/>
                                  </p:stCondLst>
                                  <p:iterate type="el" backwards="0">
                                    <p:tmAbs val="0"/>
                                  </p:iterate>
                                  <p:childTnLst>
                                    <p:set>
                                      <p:cBhvr>
                                        <p:cTn id="21" fill="hold"/>
                                        <p:tgtEl>
                                          <p:spTgt spid="358"/>
                                        </p:tgtEl>
                                        <p:attrNameLst>
                                          <p:attrName>style.visibility</p:attrName>
                                        </p:attrNameLst>
                                      </p:cBhvr>
                                      <p:to>
                                        <p:strVal val="visible"/>
                                      </p:to>
                                    </p:set>
                                    <p:animEffect filter="wipe(down)" transition="in">
                                      <p:cBhvr>
                                        <p:cTn id="22" dur="1000"/>
                                        <p:tgtEl>
                                          <p:spTgt spid="358"/>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357"/>
                                        </p:tgtEl>
                                        <p:attrNameLst>
                                          <p:attrName>style.visibility</p:attrName>
                                        </p:attrNameLst>
                                      </p:cBhvr>
                                      <p:to>
                                        <p:strVal val="visible"/>
                                      </p:to>
                                    </p:set>
                                    <p:animEffect filter="wipe(down)" transition="in">
                                      <p:cBhvr>
                                        <p:cTn id="27"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7" grpId="5"/>
      <p:bldP build="whole" bldLvl="1" animBg="1" rev="0" advAuto="0" spid="355" grpId="2"/>
      <p:bldP build="whole" bldLvl="1" animBg="1" rev="0" advAuto="0" spid="358" grpId="4"/>
      <p:bldP build="whole" bldLvl="1" animBg="1" rev="0" advAuto="0" spid="354" grpId="1"/>
      <p:bldP build="whole" bldLvl="1" animBg="1" rev="0" advAuto="0" spid="356" grpId="3"/>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With the Lambda@Edge feature you can run complex application logic closer to your customer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the Lambda@Edge feature you can run complex application logic closer to your customers</a:t>
            </a:r>
          </a:p>
        </p:txBody>
      </p:sp>
      <p:pic>
        <p:nvPicPr>
          <p:cNvPr id="361"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362"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3"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4"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5"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6"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7"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8"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9"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0"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1"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2"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3"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4"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5"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6"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7"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8"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pic>
        <p:nvPicPr>
          <p:cNvPr id="379" name="AWS-Lambda.png" descr="AWS-Lambda.png"/>
          <p:cNvPicPr>
            <a:picLocks noChangeAspect="1"/>
          </p:cNvPicPr>
          <p:nvPr/>
        </p:nvPicPr>
        <p:blipFill>
          <a:blip r:embed="rId3">
            <a:extLst/>
          </a:blip>
          <a:stretch>
            <a:fillRect/>
          </a:stretch>
        </p:blipFill>
        <p:spPr>
          <a:xfrm>
            <a:off x="1305056" y="793156"/>
            <a:ext cx="713352" cy="737950"/>
          </a:xfrm>
          <a:prstGeom prst="rect">
            <a:avLst/>
          </a:prstGeom>
          <a:ln w="12700">
            <a:miter lim="400000"/>
          </a:ln>
        </p:spPr>
      </p:pic>
      <p:pic>
        <p:nvPicPr>
          <p:cNvPr id="380" name="AWS-Lambda.png" descr="AWS-Lambda.png"/>
          <p:cNvPicPr>
            <a:picLocks noChangeAspect="1"/>
          </p:cNvPicPr>
          <p:nvPr/>
        </p:nvPicPr>
        <p:blipFill>
          <a:blip r:embed="rId3">
            <a:extLst/>
          </a:blip>
          <a:stretch>
            <a:fillRect/>
          </a:stretch>
        </p:blipFill>
        <p:spPr>
          <a:xfrm>
            <a:off x="3005012" y="1938613"/>
            <a:ext cx="713352" cy="737950"/>
          </a:xfrm>
          <a:prstGeom prst="rect">
            <a:avLst/>
          </a:prstGeom>
          <a:ln w="12700">
            <a:miter lim="400000"/>
          </a:ln>
        </p:spPr>
      </p:pic>
      <p:pic>
        <p:nvPicPr>
          <p:cNvPr id="381" name="AWS-Lambda.png" descr="AWS-Lambda.png"/>
          <p:cNvPicPr>
            <a:picLocks noChangeAspect="1"/>
          </p:cNvPicPr>
          <p:nvPr/>
        </p:nvPicPr>
        <p:blipFill>
          <a:blip r:embed="rId3">
            <a:extLst/>
          </a:blip>
          <a:stretch>
            <a:fillRect/>
          </a:stretch>
        </p:blipFill>
        <p:spPr>
          <a:xfrm>
            <a:off x="6738812" y="1113113"/>
            <a:ext cx="713352" cy="737950"/>
          </a:xfrm>
          <a:prstGeom prst="rect">
            <a:avLst/>
          </a:prstGeom>
          <a:ln w="12700">
            <a:miter lim="400000"/>
          </a:ln>
        </p:spPr>
      </p:pic>
      <p:pic>
        <p:nvPicPr>
          <p:cNvPr id="382" name="AWS-Lambda.png" descr="AWS-Lambda.png"/>
          <p:cNvPicPr>
            <a:picLocks noChangeAspect="1"/>
          </p:cNvPicPr>
          <p:nvPr/>
        </p:nvPicPr>
        <p:blipFill>
          <a:blip r:embed="rId3">
            <a:extLst/>
          </a:blip>
          <a:stretch>
            <a:fillRect/>
          </a:stretch>
        </p:blipFill>
        <p:spPr>
          <a:xfrm>
            <a:off x="6145724" y="793156"/>
            <a:ext cx="713352" cy="737950"/>
          </a:xfrm>
          <a:prstGeom prst="rect">
            <a:avLst/>
          </a:prstGeom>
          <a:ln w="12700">
            <a:miter lim="400000"/>
          </a:ln>
        </p:spPr>
      </p:pic>
      <p:pic>
        <p:nvPicPr>
          <p:cNvPr id="383" name="AWS-Lambda.png" descr="AWS-Lambda.png"/>
          <p:cNvPicPr>
            <a:picLocks noChangeAspect="1"/>
          </p:cNvPicPr>
          <p:nvPr/>
        </p:nvPicPr>
        <p:blipFill>
          <a:blip r:embed="rId3">
            <a:extLst/>
          </a:blip>
          <a:stretch>
            <a:fillRect/>
          </a:stretch>
        </p:blipFill>
        <p:spPr>
          <a:xfrm>
            <a:off x="3596765" y="3310213"/>
            <a:ext cx="713352" cy="737950"/>
          </a:xfrm>
          <a:prstGeom prst="rect">
            <a:avLst/>
          </a:prstGeom>
          <a:ln w="12700">
            <a:miter lim="400000"/>
          </a:ln>
        </p:spPr>
      </p:pic>
      <p:pic>
        <p:nvPicPr>
          <p:cNvPr id="384" name="AWS-Lambda.png" descr="AWS-Lambda.png"/>
          <p:cNvPicPr>
            <a:picLocks noChangeAspect="1"/>
          </p:cNvPicPr>
          <p:nvPr/>
        </p:nvPicPr>
        <p:blipFill>
          <a:blip r:embed="rId3">
            <a:extLst/>
          </a:blip>
          <a:stretch>
            <a:fillRect/>
          </a:stretch>
        </p:blipFill>
        <p:spPr>
          <a:xfrm>
            <a:off x="3596765" y="1113113"/>
            <a:ext cx="713352" cy="737950"/>
          </a:xfrm>
          <a:prstGeom prst="rect">
            <a:avLst/>
          </a:prstGeom>
          <a:ln w="12700">
            <a:miter lim="400000"/>
          </a:ln>
        </p:spPr>
      </p:pic>
      <p:pic>
        <p:nvPicPr>
          <p:cNvPr id="385" name="AWS-Lambda.png" descr="AWS-Lambda.png"/>
          <p:cNvPicPr>
            <a:picLocks noChangeAspect="1"/>
          </p:cNvPicPr>
          <p:nvPr/>
        </p:nvPicPr>
        <p:blipFill>
          <a:blip r:embed="rId3">
            <a:extLst/>
          </a:blip>
          <a:stretch>
            <a:fillRect/>
          </a:stretch>
        </p:blipFill>
        <p:spPr>
          <a:xfrm>
            <a:off x="3005012" y="793156"/>
            <a:ext cx="713352" cy="737950"/>
          </a:xfrm>
          <a:prstGeom prst="rect">
            <a:avLst/>
          </a:prstGeom>
          <a:ln w="12700">
            <a:miter lim="400000"/>
          </a:ln>
        </p:spPr>
      </p:pic>
      <p:pic>
        <p:nvPicPr>
          <p:cNvPr id="386" name="AWS-Lambda.png" descr="AWS-Lambda.png"/>
          <p:cNvPicPr>
            <a:picLocks noChangeAspect="1"/>
          </p:cNvPicPr>
          <p:nvPr/>
        </p:nvPicPr>
        <p:blipFill>
          <a:blip r:embed="rId3">
            <a:extLst/>
          </a:blip>
          <a:stretch>
            <a:fillRect/>
          </a:stretch>
        </p:blipFill>
        <p:spPr>
          <a:xfrm>
            <a:off x="8567612" y="2831425"/>
            <a:ext cx="713352" cy="737950"/>
          </a:xfrm>
          <a:prstGeom prst="rect">
            <a:avLst/>
          </a:prstGeom>
          <a:ln w="12700">
            <a:miter lim="400000"/>
          </a:ln>
        </p:spPr>
      </p:pic>
      <p:pic>
        <p:nvPicPr>
          <p:cNvPr id="387" name="AWS-Lambda.png" descr="AWS-Lambda.png"/>
          <p:cNvPicPr>
            <a:picLocks noChangeAspect="1"/>
          </p:cNvPicPr>
          <p:nvPr/>
        </p:nvPicPr>
        <p:blipFill>
          <a:blip r:embed="rId3">
            <a:extLst/>
          </a:blip>
          <a:stretch>
            <a:fillRect/>
          </a:stretch>
        </p:blipFill>
        <p:spPr>
          <a:xfrm>
            <a:off x="10786300" y="3807957"/>
            <a:ext cx="713352" cy="737950"/>
          </a:xfrm>
          <a:prstGeom prst="rect">
            <a:avLst/>
          </a:prstGeom>
          <a:ln w="12700">
            <a:miter lim="400000"/>
          </a:ln>
        </p:spPr>
      </p:pic>
      <p:pic>
        <p:nvPicPr>
          <p:cNvPr id="388" name="AWS-Lambda.png" descr="AWS-Lambda.png"/>
          <p:cNvPicPr>
            <a:picLocks noChangeAspect="1"/>
          </p:cNvPicPr>
          <p:nvPr/>
        </p:nvPicPr>
        <p:blipFill>
          <a:blip r:embed="rId3">
            <a:extLst/>
          </a:blip>
          <a:stretch>
            <a:fillRect/>
          </a:stretch>
        </p:blipFill>
        <p:spPr>
          <a:xfrm>
            <a:off x="10472612" y="4507825"/>
            <a:ext cx="713352" cy="737950"/>
          </a:xfrm>
          <a:prstGeom prst="rect">
            <a:avLst/>
          </a:prstGeom>
          <a:ln w="12700">
            <a:miter lim="400000"/>
          </a:ln>
        </p:spPr>
      </p:pic>
      <p:pic>
        <p:nvPicPr>
          <p:cNvPr id="389" name="AWS-Lambda.png" descr="AWS-Lambda.png"/>
          <p:cNvPicPr>
            <a:picLocks noChangeAspect="1"/>
          </p:cNvPicPr>
          <p:nvPr/>
        </p:nvPicPr>
        <p:blipFill>
          <a:blip r:embed="rId3">
            <a:extLst/>
          </a:blip>
          <a:stretch>
            <a:fillRect/>
          </a:stretch>
        </p:blipFill>
        <p:spPr>
          <a:xfrm>
            <a:off x="6738812" y="3807957"/>
            <a:ext cx="713352" cy="737950"/>
          </a:xfrm>
          <a:prstGeom prst="rect">
            <a:avLst/>
          </a:prstGeom>
          <a:ln w="12700">
            <a:miter lim="400000"/>
          </a:ln>
        </p:spPr>
      </p:pic>
      <p:pic>
        <p:nvPicPr>
          <p:cNvPr id="390" name="AWS-Lambda.png" descr="AWS-Lambda.png"/>
          <p:cNvPicPr>
            <a:picLocks noChangeAspect="1"/>
          </p:cNvPicPr>
          <p:nvPr/>
        </p:nvPicPr>
        <p:blipFill>
          <a:blip r:embed="rId3">
            <a:extLst/>
          </a:blip>
          <a:stretch>
            <a:fillRect/>
          </a:stretch>
        </p:blipFill>
        <p:spPr>
          <a:xfrm>
            <a:off x="6962265" y="2831425"/>
            <a:ext cx="713352" cy="737950"/>
          </a:xfrm>
          <a:prstGeom prst="rect">
            <a:avLst/>
          </a:prstGeom>
          <a:ln w="12700">
            <a:miter lim="400000"/>
          </a:ln>
        </p:spPr>
      </p:pic>
      <p:pic>
        <p:nvPicPr>
          <p:cNvPr id="391" name="AWS-Lambda.png" descr="AWS-Lambda.png"/>
          <p:cNvPicPr>
            <a:picLocks noChangeAspect="1"/>
          </p:cNvPicPr>
          <p:nvPr/>
        </p:nvPicPr>
        <p:blipFill>
          <a:blip r:embed="rId3">
            <a:extLst/>
          </a:blip>
          <a:stretch>
            <a:fillRect/>
          </a:stretch>
        </p:blipFill>
        <p:spPr>
          <a:xfrm>
            <a:off x="6048506" y="2920325"/>
            <a:ext cx="713352" cy="737950"/>
          </a:xfrm>
          <a:prstGeom prst="rect">
            <a:avLst/>
          </a:prstGeom>
          <a:ln w="12700">
            <a:miter lim="400000"/>
          </a:ln>
        </p:spPr>
      </p:pic>
      <p:pic>
        <p:nvPicPr>
          <p:cNvPr id="392" name="AWS-Lambda.png" descr="AWS-Lambda.png"/>
          <p:cNvPicPr>
            <a:picLocks noChangeAspect="1"/>
          </p:cNvPicPr>
          <p:nvPr/>
        </p:nvPicPr>
        <p:blipFill>
          <a:blip r:embed="rId3">
            <a:extLst/>
          </a:blip>
          <a:stretch>
            <a:fillRect/>
          </a:stretch>
        </p:blipFill>
        <p:spPr>
          <a:xfrm>
            <a:off x="10786300" y="793156"/>
            <a:ext cx="713352" cy="737950"/>
          </a:xfrm>
          <a:prstGeom prst="rect">
            <a:avLst/>
          </a:prstGeom>
          <a:ln w="12700">
            <a:miter lim="400000"/>
          </a:ln>
        </p:spPr>
      </p:pic>
      <p:pic>
        <p:nvPicPr>
          <p:cNvPr id="393" name="AWS-Lambda.png" descr="AWS-Lambda.png"/>
          <p:cNvPicPr>
            <a:picLocks noChangeAspect="1"/>
          </p:cNvPicPr>
          <p:nvPr/>
        </p:nvPicPr>
        <p:blipFill>
          <a:blip r:embed="rId3">
            <a:extLst/>
          </a:blip>
          <a:stretch>
            <a:fillRect/>
          </a:stretch>
        </p:blipFill>
        <p:spPr>
          <a:xfrm>
            <a:off x="9772876" y="2831425"/>
            <a:ext cx="713352" cy="737950"/>
          </a:xfrm>
          <a:prstGeom prst="rect">
            <a:avLst/>
          </a:prstGeom>
          <a:ln w="12700">
            <a:miter lim="400000"/>
          </a:ln>
        </p:spPr>
      </p:pic>
      <p:pic>
        <p:nvPicPr>
          <p:cNvPr id="394" name="AWS-Lambda.png" descr="AWS-Lambda.png"/>
          <p:cNvPicPr>
            <a:picLocks noChangeAspect="1"/>
          </p:cNvPicPr>
          <p:nvPr/>
        </p:nvPicPr>
        <p:blipFill>
          <a:blip r:embed="rId3">
            <a:extLst/>
          </a:blip>
          <a:stretch>
            <a:fillRect/>
          </a:stretch>
        </p:blipFill>
        <p:spPr>
          <a:xfrm>
            <a:off x="9772876" y="1938613"/>
            <a:ext cx="713352" cy="737950"/>
          </a:xfrm>
          <a:prstGeom prst="rect">
            <a:avLst/>
          </a:prstGeom>
          <a:ln w="12700">
            <a:miter lim="400000"/>
          </a:ln>
        </p:spPr>
      </p:pic>
      <p:pic>
        <p:nvPicPr>
          <p:cNvPr id="395" name="AWS-Lambda.png" descr="AWS-Lambda.png"/>
          <p:cNvPicPr>
            <a:picLocks noChangeAspect="1"/>
          </p:cNvPicPr>
          <p:nvPr/>
        </p:nvPicPr>
        <p:blipFill>
          <a:blip r:embed="rId3">
            <a:extLst/>
          </a:blip>
          <a:stretch>
            <a:fillRect/>
          </a:stretch>
        </p:blipFill>
        <p:spPr>
          <a:xfrm>
            <a:off x="7171849" y="1938613"/>
            <a:ext cx="713351" cy="737950"/>
          </a:xfrm>
          <a:prstGeom prst="rect">
            <a:avLst/>
          </a:prstGeom>
          <a:ln w="12700">
            <a:miter lim="400000"/>
          </a:ln>
        </p:spPr>
      </p:pic>
      <p:sp>
        <p:nvSpPr>
          <p:cNvPr id="396" name="CloudFront and Lambda@Edge automatically scale and replicate your application logic globally without you having to scale your own origin infra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and Lambda@Edge automatically scale and replicate your application logic globally without you having to scale your own origin infrastructure</a:t>
            </a:r>
          </a:p>
        </p:txBody>
      </p:sp>
    </p:spTree>
  </p:cSld>
  <p:clrMapOvr>
    <a:masterClrMapping/>
  </p:clrMapOvr>
  <mc:AlternateContent xmlns:mc="http://schemas.openxmlformats.org/markup-compatibility/2006">
    <mc:Choice xmlns:p14="http://schemas.microsoft.com/office/powerpoint/2010/main" Requires="p14">
      <p:transition spd="slow" advClick="1" p14:dur="3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60"/>
                                        </p:tgtEl>
                                        <p:attrNameLst>
                                          <p:attrName>style.visibility</p:attrName>
                                        </p:attrNameLst>
                                      </p:cBhvr>
                                      <p:to>
                                        <p:strVal val="visible"/>
                                      </p:to>
                                    </p:set>
                                    <p:animEffect filter="wipe(left)" transition="in">
                                      <p:cBhvr>
                                        <p:cTn id="7" dur="15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79"/>
                                        </p:tgtEl>
                                        <p:attrNameLst>
                                          <p:attrName>style.visibility</p:attrName>
                                        </p:attrNameLst>
                                      </p:cBhvr>
                                      <p:to>
                                        <p:strVal val="visible"/>
                                      </p:to>
                                    </p:set>
                                    <p:animEffect filter="wipe(left)" transition="in">
                                      <p:cBhvr>
                                        <p:cTn id="12" dur="1500"/>
                                        <p:tgtEl>
                                          <p:spTgt spid="379"/>
                                        </p:tgtEl>
                                      </p:cBhvr>
                                    </p:animEffect>
                                  </p:childTnLst>
                                </p:cTn>
                              </p:par>
                            </p:childTnLst>
                          </p:cTn>
                        </p:par>
                        <p:par>
                          <p:cTn id="13" fill="hold">
                            <p:stCondLst>
                              <p:cond delay="1500"/>
                            </p:stCondLst>
                            <p:childTnLst>
                              <p:par>
                                <p:cTn id="14" presetClass="entr" nodeType="afterEffect" presetSubtype="8" presetID="22" grpId="3" fill="hold">
                                  <p:stCondLst>
                                    <p:cond delay="100"/>
                                  </p:stCondLst>
                                  <p:iterate type="el" backwards="0">
                                    <p:tmAbs val="0"/>
                                  </p:iterate>
                                  <p:childTnLst>
                                    <p:set>
                                      <p:cBhvr>
                                        <p:cTn id="15" fill="hold"/>
                                        <p:tgtEl>
                                          <p:spTgt spid="382"/>
                                        </p:tgtEl>
                                        <p:attrNameLst>
                                          <p:attrName>style.visibility</p:attrName>
                                        </p:attrNameLst>
                                      </p:cBhvr>
                                      <p:to>
                                        <p:strVal val="visible"/>
                                      </p:to>
                                    </p:set>
                                    <p:animEffect filter="wipe(left)" transition="in">
                                      <p:cBhvr>
                                        <p:cTn id="16" dur="1500"/>
                                        <p:tgtEl>
                                          <p:spTgt spid="382"/>
                                        </p:tgtEl>
                                      </p:cBhvr>
                                    </p:animEffect>
                                  </p:childTnLst>
                                </p:cTn>
                              </p:par>
                            </p:childTnLst>
                          </p:cTn>
                        </p:par>
                        <p:par>
                          <p:cTn id="17" fill="hold">
                            <p:stCondLst>
                              <p:cond delay="3100"/>
                            </p:stCondLst>
                            <p:childTnLst>
                              <p:par>
                                <p:cTn id="18" presetClass="entr" nodeType="afterEffect" presetSubtype="8" presetID="22" grpId="4" fill="hold">
                                  <p:stCondLst>
                                    <p:cond delay="100"/>
                                  </p:stCondLst>
                                  <p:iterate type="el" backwards="0">
                                    <p:tmAbs val="0"/>
                                  </p:iterate>
                                  <p:childTnLst>
                                    <p:set>
                                      <p:cBhvr>
                                        <p:cTn id="19" fill="hold"/>
                                        <p:tgtEl>
                                          <p:spTgt spid="392"/>
                                        </p:tgtEl>
                                        <p:attrNameLst>
                                          <p:attrName>style.visibility</p:attrName>
                                        </p:attrNameLst>
                                      </p:cBhvr>
                                      <p:to>
                                        <p:strVal val="visible"/>
                                      </p:to>
                                    </p:set>
                                    <p:animEffect filter="wipe(left)" transition="in">
                                      <p:cBhvr>
                                        <p:cTn id="20" dur="1500"/>
                                        <p:tgtEl>
                                          <p:spTgt spid="392"/>
                                        </p:tgtEl>
                                      </p:cBhvr>
                                    </p:animEffect>
                                  </p:childTnLst>
                                </p:cTn>
                              </p:par>
                            </p:childTnLst>
                          </p:cTn>
                        </p:par>
                        <p:par>
                          <p:cTn id="21" fill="hold">
                            <p:stCondLst>
                              <p:cond delay="4700"/>
                            </p:stCondLst>
                            <p:childTnLst>
                              <p:par>
                                <p:cTn id="22" presetClass="entr" nodeType="afterEffect" presetSubtype="8" presetID="22" grpId="5" fill="hold">
                                  <p:stCondLst>
                                    <p:cond delay="100"/>
                                  </p:stCondLst>
                                  <p:iterate type="el" backwards="0">
                                    <p:tmAbs val="0"/>
                                  </p:iterate>
                                  <p:childTnLst>
                                    <p:set>
                                      <p:cBhvr>
                                        <p:cTn id="23" fill="hold"/>
                                        <p:tgtEl>
                                          <p:spTgt spid="385"/>
                                        </p:tgtEl>
                                        <p:attrNameLst>
                                          <p:attrName>style.visibility</p:attrName>
                                        </p:attrNameLst>
                                      </p:cBhvr>
                                      <p:to>
                                        <p:strVal val="visible"/>
                                      </p:to>
                                    </p:set>
                                    <p:animEffect filter="wipe(left)" transition="in">
                                      <p:cBhvr>
                                        <p:cTn id="24" dur="1500"/>
                                        <p:tgtEl>
                                          <p:spTgt spid="385"/>
                                        </p:tgtEl>
                                      </p:cBhvr>
                                    </p:animEffect>
                                  </p:childTnLst>
                                </p:cTn>
                              </p:par>
                            </p:childTnLst>
                          </p:cTn>
                        </p:par>
                        <p:par>
                          <p:cTn id="25" fill="hold">
                            <p:stCondLst>
                              <p:cond delay="6300"/>
                            </p:stCondLst>
                            <p:childTnLst>
                              <p:par>
                                <p:cTn id="26" presetClass="entr" nodeType="afterEffect" presetSubtype="8" presetID="22" grpId="6" fill="hold">
                                  <p:stCondLst>
                                    <p:cond delay="100"/>
                                  </p:stCondLst>
                                  <p:iterate type="el" backwards="0">
                                    <p:tmAbs val="0"/>
                                  </p:iterate>
                                  <p:childTnLst>
                                    <p:set>
                                      <p:cBhvr>
                                        <p:cTn id="27" fill="hold"/>
                                        <p:tgtEl>
                                          <p:spTgt spid="384"/>
                                        </p:tgtEl>
                                        <p:attrNameLst>
                                          <p:attrName>style.visibility</p:attrName>
                                        </p:attrNameLst>
                                      </p:cBhvr>
                                      <p:to>
                                        <p:strVal val="visible"/>
                                      </p:to>
                                    </p:set>
                                    <p:animEffect filter="wipe(left)" transition="in">
                                      <p:cBhvr>
                                        <p:cTn id="28" dur="1500"/>
                                        <p:tgtEl>
                                          <p:spTgt spid="384"/>
                                        </p:tgtEl>
                                      </p:cBhvr>
                                    </p:animEffect>
                                  </p:childTnLst>
                                </p:cTn>
                              </p:par>
                            </p:childTnLst>
                          </p:cTn>
                        </p:par>
                        <p:par>
                          <p:cTn id="29" fill="hold">
                            <p:stCondLst>
                              <p:cond delay="7900"/>
                            </p:stCondLst>
                            <p:childTnLst>
                              <p:par>
                                <p:cTn id="30" presetClass="entr" nodeType="afterEffect" presetSubtype="8" presetID="22" grpId="7" fill="hold">
                                  <p:stCondLst>
                                    <p:cond delay="100"/>
                                  </p:stCondLst>
                                  <p:iterate type="el" backwards="0">
                                    <p:tmAbs val="0"/>
                                  </p:iterate>
                                  <p:childTnLst>
                                    <p:set>
                                      <p:cBhvr>
                                        <p:cTn id="31" fill="hold"/>
                                        <p:tgtEl>
                                          <p:spTgt spid="381"/>
                                        </p:tgtEl>
                                        <p:attrNameLst>
                                          <p:attrName>style.visibility</p:attrName>
                                        </p:attrNameLst>
                                      </p:cBhvr>
                                      <p:to>
                                        <p:strVal val="visible"/>
                                      </p:to>
                                    </p:set>
                                    <p:animEffect filter="wipe(left)" transition="in">
                                      <p:cBhvr>
                                        <p:cTn id="32" dur="1500"/>
                                        <p:tgtEl>
                                          <p:spTgt spid="381"/>
                                        </p:tgtEl>
                                      </p:cBhvr>
                                    </p:animEffect>
                                  </p:childTnLst>
                                </p:cTn>
                              </p:par>
                            </p:childTnLst>
                          </p:cTn>
                        </p:par>
                        <p:par>
                          <p:cTn id="33" fill="hold">
                            <p:stCondLst>
                              <p:cond delay="9500"/>
                            </p:stCondLst>
                            <p:childTnLst>
                              <p:par>
                                <p:cTn id="34" presetClass="entr" nodeType="afterEffect" presetSubtype="8" presetID="22" grpId="8" fill="hold">
                                  <p:stCondLst>
                                    <p:cond delay="100"/>
                                  </p:stCondLst>
                                  <p:iterate type="el" backwards="0">
                                    <p:tmAbs val="0"/>
                                  </p:iterate>
                                  <p:childTnLst>
                                    <p:set>
                                      <p:cBhvr>
                                        <p:cTn id="35" fill="hold"/>
                                        <p:tgtEl>
                                          <p:spTgt spid="380"/>
                                        </p:tgtEl>
                                        <p:attrNameLst>
                                          <p:attrName>style.visibility</p:attrName>
                                        </p:attrNameLst>
                                      </p:cBhvr>
                                      <p:to>
                                        <p:strVal val="visible"/>
                                      </p:to>
                                    </p:set>
                                    <p:animEffect filter="wipe(left)" transition="in">
                                      <p:cBhvr>
                                        <p:cTn id="36" dur="1500"/>
                                        <p:tgtEl>
                                          <p:spTgt spid="380"/>
                                        </p:tgtEl>
                                      </p:cBhvr>
                                    </p:animEffect>
                                  </p:childTnLst>
                                </p:cTn>
                              </p:par>
                            </p:childTnLst>
                          </p:cTn>
                        </p:par>
                        <p:par>
                          <p:cTn id="37" fill="hold">
                            <p:stCondLst>
                              <p:cond delay="11100"/>
                            </p:stCondLst>
                            <p:childTnLst>
                              <p:par>
                                <p:cTn id="38" presetClass="entr" nodeType="afterEffect" presetSubtype="8" presetID="22" grpId="9" fill="hold">
                                  <p:stCondLst>
                                    <p:cond delay="100"/>
                                  </p:stCondLst>
                                  <p:iterate type="el" backwards="0">
                                    <p:tmAbs val="0"/>
                                  </p:iterate>
                                  <p:childTnLst>
                                    <p:set>
                                      <p:cBhvr>
                                        <p:cTn id="39" fill="hold"/>
                                        <p:tgtEl>
                                          <p:spTgt spid="395"/>
                                        </p:tgtEl>
                                        <p:attrNameLst>
                                          <p:attrName>style.visibility</p:attrName>
                                        </p:attrNameLst>
                                      </p:cBhvr>
                                      <p:to>
                                        <p:strVal val="visible"/>
                                      </p:to>
                                    </p:set>
                                    <p:animEffect filter="wipe(left)" transition="in">
                                      <p:cBhvr>
                                        <p:cTn id="40" dur="1500"/>
                                        <p:tgtEl>
                                          <p:spTgt spid="395"/>
                                        </p:tgtEl>
                                      </p:cBhvr>
                                    </p:animEffect>
                                  </p:childTnLst>
                                </p:cTn>
                              </p:par>
                            </p:childTnLst>
                          </p:cTn>
                        </p:par>
                        <p:par>
                          <p:cTn id="41" fill="hold">
                            <p:stCondLst>
                              <p:cond delay="12700"/>
                            </p:stCondLst>
                            <p:childTnLst>
                              <p:par>
                                <p:cTn id="42" presetClass="entr" nodeType="afterEffect" presetSubtype="8" presetID="22" grpId="10" fill="hold">
                                  <p:stCondLst>
                                    <p:cond delay="100"/>
                                  </p:stCondLst>
                                  <p:iterate type="el" backwards="0">
                                    <p:tmAbs val="0"/>
                                  </p:iterate>
                                  <p:childTnLst>
                                    <p:set>
                                      <p:cBhvr>
                                        <p:cTn id="43" fill="hold"/>
                                        <p:tgtEl>
                                          <p:spTgt spid="394"/>
                                        </p:tgtEl>
                                        <p:attrNameLst>
                                          <p:attrName>style.visibility</p:attrName>
                                        </p:attrNameLst>
                                      </p:cBhvr>
                                      <p:to>
                                        <p:strVal val="visible"/>
                                      </p:to>
                                    </p:set>
                                    <p:animEffect filter="wipe(left)" transition="in">
                                      <p:cBhvr>
                                        <p:cTn id="44" dur="1500"/>
                                        <p:tgtEl>
                                          <p:spTgt spid="394"/>
                                        </p:tgtEl>
                                      </p:cBhvr>
                                    </p:animEffect>
                                  </p:childTnLst>
                                </p:cTn>
                              </p:par>
                            </p:childTnLst>
                          </p:cTn>
                        </p:par>
                        <p:par>
                          <p:cTn id="45" fill="hold">
                            <p:stCondLst>
                              <p:cond delay="14300"/>
                            </p:stCondLst>
                            <p:childTnLst>
                              <p:par>
                                <p:cTn id="46" presetClass="entr" nodeType="afterEffect" presetSubtype="8" presetID="22" grpId="11" fill="hold">
                                  <p:stCondLst>
                                    <p:cond delay="100"/>
                                  </p:stCondLst>
                                  <p:iterate type="el" backwards="0">
                                    <p:tmAbs val="0"/>
                                  </p:iterate>
                                  <p:childTnLst>
                                    <p:set>
                                      <p:cBhvr>
                                        <p:cTn id="47" fill="hold"/>
                                        <p:tgtEl>
                                          <p:spTgt spid="390"/>
                                        </p:tgtEl>
                                        <p:attrNameLst>
                                          <p:attrName>style.visibility</p:attrName>
                                        </p:attrNameLst>
                                      </p:cBhvr>
                                      <p:to>
                                        <p:strVal val="visible"/>
                                      </p:to>
                                    </p:set>
                                    <p:animEffect filter="wipe(left)" transition="in">
                                      <p:cBhvr>
                                        <p:cTn id="48" dur="1500"/>
                                        <p:tgtEl>
                                          <p:spTgt spid="390"/>
                                        </p:tgtEl>
                                      </p:cBhvr>
                                    </p:animEffect>
                                  </p:childTnLst>
                                </p:cTn>
                              </p:par>
                            </p:childTnLst>
                          </p:cTn>
                        </p:par>
                        <p:par>
                          <p:cTn id="49" fill="hold">
                            <p:stCondLst>
                              <p:cond delay="15900"/>
                            </p:stCondLst>
                            <p:childTnLst>
                              <p:par>
                                <p:cTn id="50" presetClass="entr" nodeType="afterEffect" presetSubtype="8" presetID="22" grpId="12" fill="hold">
                                  <p:stCondLst>
                                    <p:cond delay="100"/>
                                  </p:stCondLst>
                                  <p:iterate type="el" backwards="0">
                                    <p:tmAbs val="0"/>
                                  </p:iterate>
                                  <p:childTnLst>
                                    <p:set>
                                      <p:cBhvr>
                                        <p:cTn id="51" fill="hold"/>
                                        <p:tgtEl>
                                          <p:spTgt spid="386"/>
                                        </p:tgtEl>
                                        <p:attrNameLst>
                                          <p:attrName>style.visibility</p:attrName>
                                        </p:attrNameLst>
                                      </p:cBhvr>
                                      <p:to>
                                        <p:strVal val="visible"/>
                                      </p:to>
                                    </p:set>
                                    <p:animEffect filter="wipe(left)" transition="in">
                                      <p:cBhvr>
                                        <p:cTn id="52" dur="1500"/>
                                        <p:tgtEl>
                                          <p:spTgt spid="386"/>
                                        </p:tgtEl>
                                      </p:cBhvr>
                                    </p:animEffect>
                                  </p:childTnLst>
                                </p:cTn>
                              </p:par>
                            </p:childTnLst>
                          </p:cTn>
                        </p:par>
                        <p:par>
                          <p:cTn id="53" fill="hold">
                            <p:stCondLst>
                              <p:cond delay="17500"/>
                            </p:stCondLst>
                            <p:childTnLst>
                              <p:par>
                                <p:cTn id="54" presetClass="entr" nodeType="afterEffect" presetSubtype="8" presetID="22" grpId="13" fill="hold">
                                  <p:stCondLst>
                                    <p:cond delay="100"/>
                                  </p:stCondLst>
                                  <p:iterate type="el" backwards="0">
                                    <p:tmAbs val="0"/>
                                  </p:iterate>
                                  <p:childTnLst>
                                    <p:set>
                                      <p:cBhvr>
                                        <p:cTn id="55" fill="hold"/>
                                        <p:tgtEl>
                                          <p:spTgt spid="393"/>
                                        </p:tgtEl>
                                        <p:attrNameLst>
                                          <p:attrName>style.visibility</p:attrName>
                                        </p:attrNameLst>
                                      </p:cBhvr>
                                      <p:to>
                                        <p:strVal val="visible"/>
                                      </p:to>
                                    </p:set>
                                    <p:animEffect filter="wipe(left)" transition="in">
                                      <p:cBhvr>
                                        <p:cTn id="56" dur="1500"/>
                                        <p:tgtEl>
                                          <p:spTgt spid="393"/>
                                        </p:tgtEl>
                                      </p:cBhvr>
                                    </p:animEffect>
                                  </p:childTnLst>
                                </p:cTn>
                              </p:par>
                            </p:childTnLst>
                          </p:cTn>
                        </p:par>
                        <p:par>
                          <p:cTn id="57" fill="hold">
                            <p:stCondLst>
                              <p:cond delay="19100"/>
                            </p:stCondLst>
                            <p:childTnLst>
                              <p:par>
                                <p:cTn id="58" presetClass="entr" nodeType="afterEffect" presetSubtype="8" presetID="22" grpId="14" fill="hold">
                                  <p:stCondLst>
                                    <p:cond delay="100"/>
                                  </p:stCondLst>
                                  <p:iterate type="el" backwards="0">
                                    <p:tmAbs val="0"/>
                                  </p:iterate>
                                  <p:childTnLst>
                                    <p:set>
                                      <p:cBhvr>
                                        <p:cTn id="59" fill="hold"/>
                                        <p:tgtEl>
                                          <p:spTgt spid="391"/>
                                        </p:tgtEl>
                                        <p:attrNameLst>
                                          <p:attrName>style.visibility</p:attrName>
                                        </p:attrNameLst>
                                      </p:cBhvr>
                                      <p:to>
                                        <p:strVal val="visible"/>
                                      </p:to>
                                    </p:set>
                                    <p:animEffect filter="wipe(left)" transition="in">
                                      <p:cBhvr>
                                        <p:cTn id="60" dur="1500"/>
                                        <p:tgtEl>
                                          <p:spTgt spid="391"/>
                                        </p:tgtEl>
                                      </p:cBhvr>
                                    </p:animEffect>
                                  </p:childTnLst>
                                </p:cTn>
                              </p:par>
                            </p:childTnLst>
                          </p:cTn>
                        </p:par>
                        <p:par>
                          <p:cTn id="61" fill="hold">
                            <p:stCondLst>
                              <p:cond delay="20700"/>
                            </p:stCondLst>
                            <p:childTnLst>
                              <p:par>
                                <p:cTn id="62" presetClass="entr" nodeType="afterEffect" presetSubtype="8" presetID="22" grpId="15" fill="hold">
                                  <p:stCondLst>
                                    <p:cond delay="100"/>
                                  </p:stCondLst>
                                  <p:iterate type="el" backwards="0">
                                    <p:tmAbs val="0"/>
                                  </p:iterate>
                                  <p:childTnLst>
                                    <p:set>
                                      <p:cBhvr>
                                        <p:cTn id="63" fill="hold"/>
                                        <p:tgtEl>
                                          <p:spTgt spid="383"/>
                                        </p:tgtEl>
                                        <p:attrNameLst>
                                          <p:attrName>style.visibility</p:attrName>
                                        </p:attrNameLst>
                                      </p:cBhvr>
                                      <p:to>
                                        <p:strVal val="visible"/>
                                      </p:to>
                                    </p:set>
                                    <p:animEffect filter="wipe(left)" transition="in">
                                      <p:cBhvr>
                                        <p:cTn id="64" dur="1500"/>
                                        <p:tgtEl>
                                          <p:spTgt spid="383"/>
                                        </p:tgtEl>
                                      </p:cBhvr>
                                    </p:animEffect>
                                  </p:childTnLst>
                                </p:cTn>
                              </p:par>
                            </p:childTnLst>
                          </p:cTn>
                        </p:par>
                        <p:par>
                          <p:cTn id="65" fill="hold">
                            <p:stCondLst>
                              <p:cond delay="22300"/>
                            </p:stCondLst>
                            <p:childTnLst>
                              <p:par>
                                <p:cTn id="66" presetClass="entr" nodeType="afterEffect" presetSubtype="8" presetID="22" grpId="16" fill="hold">
                                  <p:stCondLst>
                                    <p:cond delay="100"/>
                                  </p:stCondLst>
                                  <p:iterate type="el" backwards="0">
                                    <p:tmAbs val="0"/>
                                  </p:iterate>
                                  <p:childTnLst>
                                    <p:set>
                                      <p:cBhvr>
                                        <p:cTn id="67" fill="hold"/>
                                        <p:tgtEl>
                                          <p:spTgt spid="387"/>
                                        </p:tgtEl>
                                        <p:attrNameLst>
                                          <p:attrName>style.visibility</p:attrName>
                                        </p:attrNameLst>
                                      </p:cBhvr>
                                      <p:to>
                                        <p:strVal val="visible"/>
                                      </p:to>
                                    </p:set>
                                    <p:animEffect filter="wipe(left)" transition="in">
                                      <p:cBhvr>
                                        <p:cTn id="68" dur="1500"/>
                                        <p:tgtEl>
                                          <p:spTgt spid="387"/>
                                        </p:tgtEl>
                                      </p:cBhvr>
                                    </p:animEffect>
                                  </p:childTnLst>
                                </p:cTn>
                              </p:par>
                            </p:childTnLst>
                          </p:cTn>
                        </p:par>
                        <p:par>
                          <p:cTn id="69" fill="hold">
                            <p:stCondLst>
                              <p:cond delay="23900"/>
                            </p:stCondLst>
                            <p:childTnLst>
                              <p:par>
                                <p:cTn id="70" presetClass="entr" nodeType="afterEffect" presetSubtype="8" presetID="22" grpId="17" fill="hold">
                                  <p:stCondLst>
                                    <p:cond delay="100"/>
                                  </p:stCondLst>
                                  <p:iterate type="el" backwards="0">
                                    <p:tmAbs val="0"/>
                                  </p:iterate>
                                  <p:childTnLst>
                                    <p:set>
                                      <p:cBhvr>
                                        <p:cTn id="71" fill="hold"/>
                                        <p:tgtEl>
                                          <p:spTgt spid="389"/>
                                        </p:tgtEl>
                                        <p:attrNameLst>
                                          <p:attrName>style.visibility</p:attrName>
                                        </p:attrNameLst>
                                      </p:cBhvr>
                                      <p:to>
                                        <p:strVal val="visible"/>
                                      </p:to>
                                    </p:set>
                                    <p:animEffect filter="wipe(left)" transition="in">
                                      <p:cBhvr>
                                        <p:cTn id="72" dur="1500"/>
                                        <p:tgtEl>
                                          <p:spTgt spid="389"/>
                                        </p:tgtEl>
                                      </p:cBhvr>
                                    </p:animEffect>
                                  </p:childTnLst>
                                </p:cTn>
                              </p:par>
                            </p:childTnLst>
                          </p:cTn>
                        </p:par>
                        <p:par>
                          <p:cTn id="73" fill="hold">
                            <p:stCondLst>
                              <p:cond delay="25500"/>
                            </p:stCondLst>
                            <p:childTnLst>
                              <p:par>
                                <p:cTn id="74" presetClass="entr" nodeType="afterEffect" presetSubtype="8" presetID="22" grpId="18" fill="hold">
                                  <p:stCondLst>
                                    <p:cond delay="100"/>
                                  </p:stCondLst>
                                  <p:iterate type="el" backwards="0">
                                    <p:tmAbs val="0"/>
                                  </p:iterate>
                                  <p:childTnLst>
                                    <p:set>
                                      <p:cBhvr>
                                        <p:cTn id="75" fill="hold"/>
                                        <p:tgtEl>
                                          <p:spTgt spid="388"/>
                                        </p:tgtEl>
                                        <p:attrNameLst>
                                          <p:attrName>style.visibility</p:attrName>
                                        </p:attrNameLst>
                                      </p:cBhvr>
                                      <p:to>
                                        <p:strVal val="visible"/>
                                      </p:to>
                                    </p:set>
                                    <p:animEffect filter="wipe(left)" transition="in">
                                      <p:cBhvr>
                                        <p:cTn id="76" dur="1500"/>
                                        <p:tgtEl>
                                          <p:spTgt spid="388"/>
                                        </p:tgtEl>
                                      </p:cBhvr>
                                    </p:animEffect>
                                  </p:childTnLst>
                                </p:cTn>
                              </p:par>
                            </p:childTnLst>
                          </p:cTn>
                        </p:par>
                      </p:childTnLst>
                    </p:cTn>
                  </p:par>
                  <p:par>
                    <p:cTn id="77" fill="hold">
                      <p:stCondLst>
                        <p:cond delay="indefinite"/>
                      </p:stCondLst>
                      <p:childTnLst>
                        <p:par>
                          <p:cTn id="78" fill="hold">
                            <p:stCondLst>
                              <p:cond delay="0"/>
                            </p:stCondLst>
                            <p:childTnLst>
                              <p:par>
                                <p:cTn id="79" presetClass="exit" nodeType="clickEffect" presetSubtype="2" presetID="2" grpId="19" fill="hold">
                                  <p:stCondLst>
                                    <p:cond delay="0"/>
                                  </p:stCondLst>
                                  <p:iterate type="el" backwards="0">
                                    <p:tmAbs val="0"/>
                                  </p:iterate>
                                  <p:childTnLst>
                                    <p:anim calcmode="lin" valueType="num">
                                      <p:cBhvr>
                                        <p:cTn id="80" dur="1000" fill="hold"/>
                                        <p:tgtEl>
                                          <p:spTgt spid="360"/>
                                        </p:tgtEl>
                                        <p:attrNameLst>
                                          <p:attrName>ppt_x</p:attrName>
                                        </p:attrNameLst>
                                      </p:cBhvr>
                                      <p:tavLst>
                                        <p:tav tm="0">
                                          <p:val>
                                            <p:strVal val="ppt_x"/>
                                          </p:val>
                                        </p:tav>
                                        <p:tav tm="100000">
                                          <p:val>
                                            <p:strVal val="1+ppt_w/2"/>
                                          </p:val>
                                        </p:tav>
                                      </p:tavLst>
                                    </p:anim>
                                    <p:anim calcmode="lin" valueType="num">
                                      <p:cBhvr>
                                        <p:cTn id="81" dur="1000" fill="hold"/>
                                        <p:tgtEl>
                                          <p:spTgt spid="360"/>
                                        </p:tgtEl>
                                        <p:attrNameLst>
                                          <p:attrName>ppt_y</p:attrName>
                                        </p:attrNameLst>
                                      </p:cBhvr>
                                      <p:tavLst>
                                        <p:tav tm="0">
                                          <p:val>
                                            <p:strVal val="ppt_y"/>
                                          </p:val>
                                        </p:tav>
                                        <p:tav tm="100000">
                                          <p:val>
                                            <p:strVal val="ppt_y"/>
                                          </p:val>
                                        </p:tav>
                                      </p:tavLst>
                                    </p:anim>
                                    <p:set>
                                      <p:cBhvr>
                                        <p:cTn id="82" fill="hold">
                                          <p:stCondLst>
                                            <p:cond delay="999"/>
                                          </p:stCondLst>
                                        </p:cTn>
                                        <p:tgtEl>
                                          <p:spTgt spid="360"/>
                                        </p:tgtEl>
                                        <p:attrNameLst>
                                          <p:attrName>style.visibility</p:attrName>
                                        </p:attrNameLst>
                                      </p:cBhvr>
                                      <p:to>
                                        <p:strVal val="hidden"/>
                                      </p:to>
                                    </p:set>
                                  </p:childTnLst>
                                </p:cTn>
                              </p:par>
                            </p:childTnLst>
                          </p:cTn>
                        </p:par>
                        <p:par>
                          <p:cTn id="83" fill="hold">
                            <p:stCondLst>
                              <p:cond delay="1000"/>
                            </p:stCondLst>
                            <p:childTnLst>
                              <p:par>
                                <p:cTn id="84" presetClass="entr" nodeType="afterEffect" presetSubtype="8" presetID="22" grpId="20" fill="hold">
                                  <p:stCondLst>
                                    <p:cond delay="0"/>
                                  </p:stCondLst>
                                  <p:iterate type="el" backwards="0">
                                    <p:tmAbs val="0"/>
                                  </p:iterate>
                                  <p:childTnLst>
                                    <p:set>
                                      <p:cBhvr>
                                        <p:cTn id="85" fill="hold"/>
                                        <p:tgtEl>
                                          <p:spTgt spid="396"/>
                                        </p:tgtEl>
                                        <p:attrNameLst>
                                          <p:attrName>style.visibility</p:attrName>
                                        </p:attrNameLst>
                                      </p:cBhvr>
                                      <p:to>
                                        <p:strVal val="visible"/>
                                      </p:to>
                                    </p:set>
                                    <p:animEffect filter="wipe(left)" transition="in">
                                      <p:cBhvr>
                                        <p:cTn id="86" dur="1500"/>
                                        <p:tgtEl>
                                          <p:spTgt spid="396"/>
                                        </p:tgtEl>
                                      </p:cBhvr>
                                    </p:animEffect>
                                  </p:childTnLst>
                                </p:cTn>
                              </p:par>
                            </p:childTnLst>
                          </p:cTn>
                        </p:par>
                        <p:par>
                          <p:cTn id="87" fill="hold">
                            <p:stCondLst>
                              <p:cond delay="0"/>
                            </p:stCondLst>
                            <p:childTnLst>
                              <p:par>
                                <p:cTn id="88" presetClass="emph" nodeType="afterEffect" presetSubtype="0" presetID="6" grpId="21" accel="50000" decel="50000" fill="hold">
                                  <p:stCondLst>
                                    <p:cond delay="0"/>
                                  </p:stCondLst>
                                  <p:childTnLst>
                                    <p:animScale>
                                      <p:cBhvr>
                                        <p:cTn id="89" dur="1000" fill="hold"/>
                                        <p:tgtEl>
                                          <p:spTgt spid="386"/>
                                        </p:tgtEl>
                                      </p:cBhvr>
                                      <p:by x="150000" y="150000"/>
                                    </p:animScale>
                                  </p:childTnLst>
                                </p:cTn>
                              </p:par>
                            </p:childTnLst>
                          </p:cTn>
                        </p:par>
                        <p:par>
                          <p:cTn id="90" fill="hold">
                            <p:stCondLst>
                              <p:cond delay="0"/>
                            </p:stCondLst>
                            <p:childTnLst>
                              <p:par>
                                <p:cTn id="91" presetClass="emph" nodeType="afterEffect" presetSubtype="0" presetID="6" grpId="22" accel="50000" decel="50000" fill="hold">
                                  <p:stCondLst>
                                    <p:cond delay="0"/>
                                  </p:stCondLst>
                                  <p:childTnLst>
                                    <p:animScale>
                                      <p:cBhvr>
                                        <p:cTn id="92" dur="1000" fill="hold"/>
                                        <p:tgtEl>
                                          <p:spTgt spid="392"/>
                                        </p:tgtEl>
                                      </p:cBhvr>
                                      <p:by x="50000" y="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15"/>
      <p:bldP build="whole" bldLvl="1" animBg="1" rev="0" advAuto="0" spid="388" grpId="18"/>
      <p:bldP build="whole" bldLvl="1" animBg="1" rev="0" advAuto="0" spid="386" grpId="12"/>
      <p:bldP build="whole" bldLvl="1" animBg="1" rev="0" advAuto="0" spid="382" grpId="3"/>
      <p:bldP build="whole" bldLvl="1" animBg="1" rev="0" advAuto="0" spid="393" grpId="13"/>
      <p:bldP build="whole" bldLvl="1" animBg="1" rev="0" advAuto="0" spid="360" grpId="19"/>
      <p:bldP build="whole" bldLvl="1" animBg="1" rev="0" advAuto="0" spid="381" grpId="7"/>
      <p:bldP build="whole" bldLvl="1" animBg="1" rev="0" advAuto="0" spid="380" grpId="8"/>
      <p:bldP build="whole" bldLvl="1" animBg="1" rev="0" advAuto="0" spid="394" grpId="10"/>
      <p:bldP build="whole" bldLvl="1" animBg="1" rev="0" advAuto="0" spid="386" grpId="21"/>
      <p:bldP build="whole" bldLvl="1" animBg="1" rev="0" advAuto="0" spid="395" grpId="9"/>
      <p:bldP build="whole" bldLvl="1" animBg="1" rev="0" advAuto="0" spid="390" grpId="11"/>
      <p:bldP build="whole" bldLvl="1" animBg="1" rev="0" advAuto="0" spid="385" grpId="5"/>
      <p:bldP build="whole" bldLvl="1" animBg="1" rev="0" advAuto="0" spid="389" grpId="17"/>
      <p:bldP build="whole" bldLvl="1" animBg="1" rev="0" advAuto="0" spid="392" grpId="4"/>
      <p:bldP build="whole" bldLvl="1" animBg="1" rev="0" advAuto="0" spid="379" grpId="2"/>
      <p:bldP build="whole" bldLvl="1" animBg="1" rev="0" advAuto="0" spid="384" grpId="6"/>
      <p:bldP build="whole" bldLvl="1" animBg="1" rev="0" advAuto="0" spid="387" grpId="16"/>
      <p:bldP build="whole" bldLvl="1" animBg="1" rev="0" advAuto="0" spid="360" grpId="1"/>
      <p:bldP build="whole" bldLvl="1" animBg="1" rev="0" advAuto="0" spid="396" grpId="20"/>
      <p:bldP build="whole" bldLvl="1" animBg="1" rev="0" advAuto="0" spid="391" grpId="14"/>
      <p:bldP build="whole" bldLvl="1" animBg="1" rev="0" advAuto="0" spid="392" grpId="2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You can go serverless and offer dynamic and highly personalised web applications with Lambda@Edg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go serverless and offer dynamic and highly personalised web applications with Lambda@Edge</a:t>
            </a:r>
          </a:p>
        </p:txBody>
      </p:sp>
      <p:pic>
        <p:nvPicPr>
          <p:cNvPr id="399" name="product-dashboard.png" descr="product-dashboard.png"/>
          <p:cNvPicPr>
            <a:picLocks noChangeAspect="1"/>
          </p:cNvPicPr>
          <p:nvPr/>
        </p:nvPicPr>
        <p:blipFill>
          <a:blip r:embed="rId2">
            <a:extLst/>
          </a:blip>
          <a:stretch>
            <a:fillRect/>
          </a:stretch>
        </p:blipFill>
        <p:spPr>
          <a:xfrm>
            <a:off x="3327400" y="3035300"/>
            <a:ext cx="6350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Using CloudFront makes financial sense - data transfer out from other AWS origins to CloudFront is fre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Using CloudFront makes financial sense - data transfer out from other AWS origins to CloudFront is free</a:t>
            </a:r>
          </a:p>
        </p:txBody>
      </p:sp>
      <p:pic>
        <p:nvPicPr>
          <p:cNvPr id="402" name="s3.png" descr="s3.png"/>
          <p:cNvPicPr>
            <a:picLocks noChangeAspect="1"/>
          </p:cNvPicPr>
          <p:nvPr/>
        </p:nvPicPr>
        <p:blipFill>
          <a:blip r:embed="rId2">
            <a:extLst/>
          </a:blip>
          <a:stretch>
            <a:fillRect/>
          </a:stretch>
        </p:blipFill>
        <p:spPr>
          <a:xfrm>
            <a:off x="5138743" y="1640128"/>
            <a:ext cx="2727313" cy="3298344"/>
          </a:xfrm>
          <a:prstGeom prst="rect">
            <a:avLst/>
          </a:prstGeom>
          <a:ln w="12700">
            <a:miter lim="400000"/>
          </a:ln>
        </p:spPr>
      </p:pic>
      <p:pic>
        <p:nvPicPr>
          <p:cNvPr id="403" name="alb.png" descr="alb.png"/>
          <p:cNvPicPr>
            <a:picLocks noChangeAspect="1"/>
          </p:cNvPicPr>
          <p:nvPr/>
        </p:nvPicPr>
        <p:blipFill>
          <a:blip r:embed="rId3">
            <a:extLst/>
          </a:blip>
          <a:stretch>
            <a:fillRect/>
          </a:stretch>
        </p:blipFill>
        <p:spPr>
          <a:xfrm>
            <a:off x="9314426" y="866674"/>
            <a:ext cx="3302001" cy="3302001"/>
          </a:xfrm>
          <a:prstGeom prst="rect">
            <a:avLst/>
          </a:prstGeom>
          <a:ln w="12700">
            <a:miter lim="400000"/>
          </a:ln>
        </p:spPr>
      </p:pic>
      <p:pic>
        <p:nvPicPr>
          <p:cNvPr id="404" name="amazon-ec2.png" descr="amazon-ec2.png"/>
          <p:cNvPicPr>
            <a:picLocks noChangeAspect="1"/>
          </p:cNvPicPr>
          <p:nvPr/>
        </p:nvPicPr>
        <p:blipFill>
          <a:blip r:embed="rId4">
            <a:extLst/>
          </a:blip>
          <a:stretch>
            <a:fillRect/>
          </a:stretch>
        </p:blipFill>
        <p:spPr>
          <a:xfrm>
            <a:off x="1092200" y="866674"/>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dynamic-website.png" descr="dynamic-website.png"/>
          <p:cNvPicPr>
            <a:picLocks noChangeAspect="1"/>
          </p:cNvPicPr>
          <p:nvPr/>
        </p:nvPicPr>
        <p:blipFill>
          <a:blip r:embed="rId2">
            <a:extLst/>
          </a:blip>
          <a:stretch>
            <a:fillRect/>
          </a:stretch>
        </p:blipFill>
        <p:spPr>
          <a:xfrm>
            <a:off x="1270000" y="1711186"/>
            <a:ext cx="10464800" cy="6331228"/>
          </a:xfrm>
          <a:prstGeom prst="rect">
            <a:avLst/>
          </a:prstGeom>
          <a:ln w="12700">
            <a:miter lim="400000"/>
          </a:ln>
        </p:spPr>
      </p:pic>
      <p:sp>
        <p:nvSpPr>
          <p:cNvPr id="407" name="CloudFront accelerates and protects many types of traffic, all under the same pricing 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accelerates and protects many types of traffic, all under the same pricing structure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410"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1"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2"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3"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4"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5"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6"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7"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8"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9"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0"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1"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2"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3"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4"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5"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6"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7" name="And with Amazon CloudFront pay-as-you-go pricing model, you pay for only what you us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with Amazon CloudFront pay-as-you-go pricing model, you pay for only what you use</a:t>
            </a:r>
          </a:p>
        </p:txBody>
      </p:sp>
      <p:pic>
        <p:nvPicPr>
          <p:cNvPr id="428" name="bc8a1c000b5c3e9427569d8b388a1b9c.png" descr="bc8a1c000b5c3e9427569d8b388a1b9c.png"/>
          <p:cNvPicPr>
            <a:picLocks noChangeAspect="1"/>
          </p:cNvPicPr>
          <p:nvPr/>
        </p:nvPicPr>
        <p:blipFill>
          <a:blip r:embed="rId3">
            <a:extLst/>
          </a:blip>
          <a:stretch>
            <a:fillRect/>
          </a:stretch>
        </p:blipFill>
        <p:spPr>
          <a:xfrm>
            <a:off x="6133425" y="4507825"/>
            <a:ext cx="737950" cy="7379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10"/>
                                        </p:tgtEl>
                                      </p:cBhvr>
                                      <p:by x="150000" y="150000"/>
                                    </p:animScale>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 fill="hold"/>
                                        <p:tgtEl>
                                          <p:spTgt spid="411"/>
                                        </p:tgtEl>
                                      </p:cBhvr>
                                      <p:by x="150000" y="150000"/>
                                    </p:animScale>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1000" fill="hold"/>
                                        <p:tgtEl>
                                          <p:spTgt spid="412"/>
                                        </p:tgtEl>
                                      </p:cBhvr>
                                      <p:by x="150000" y="150000"/>
                                    </p:animScale>
                                  </p:childTnLst>
                                </p:cTn>
                              </p:par>
                            </p:childTnLst>
                          </p:cTn>
                        </p:par>
                        <p:par>
                          <p:cTn id="13" fill="hold">
                            <p:stCondLst>
                              <p:cond delay="0"/>
                            </p:stCondLst>
                            <p:childTnLst>
                              <p:par>
                                <p:cTn id="14" presetClass="emph" nodeType="withEffect" presetSubtype="0" presetID="6" grpId="4" accel="50000" decel="50000" fill="hold">
                                  <p:stCondLst>
                                    <p:cond delay="0"/>
                                  </p:stCondLst>
                                  <p:childTnLst>
                                    <p:animScale>
                                      <p:cBhvr>
                                        <p:cTn id="15" dur="1000" fill="hold"/>
                                        <p:tgtEl>
                                          <p:spTgt spid="421"/>
                                        </p:tgtEl>
                                      </p:cBhvr>
                                      <p:by x="150000" y="150000"/>
                                    </p:animScale>
                                  </p:childTnLst>
                                </p:cTn>
                              </p:par>
                            </p:childTnLst>
                          </p:cTn>
                        </p:par>
                        <p:par>
                          <p:cTn id="16" fill="hold">
                            <p:stCondLst>
                              <p:cond delay="0"/>
                            </p:stCondLst>
                            <p:childTnLst>
                              <p:par>
                                <p:cTn id="17" presetClass="emph" nodeType="withEffect" presetSubtype="0" presetID="6" grpId="5" accel="50000" decel="50000" fill="hold">
                                  <p:stCondLst>
                                    <p:cond delay="0"/>
                                  </p:stCondLst>
                                  <p:childTnLst>
                                    <p:animScale>
                                      <p:cBhvr>
                                        <p:cTn id="18" dur="1000" fill="hold"/>
                                        <p:tgtEl>
                                          <p:spTgt spid="422"/>
                                        </p:tgtEl>
                                      </p:cBhvr>
                                      <p:by x="150000" y="150000"/>
                                    </p:animScale>
                                  </p:childTnLst>
                                </p:cTn>
                              </p:par>
                            </p:childTnLst>
                          </p:cTn>
                        </p:par>
                        <p:par>
                          <p:cTn id="19" fill="hold">
                            <p:stCondLst>
                              <p:cond delay="0"/>
                            </p:stCondLst>
                            <p:childTnLst>
                              <p:par>
                                <p:cTn id="20" presetClass="emph" nodeType="withEffect" presetSubtype="0" presetID="6" grpId="6" accel="50000" decel="50000" fill="hold">
                                  <p:stCondLst>
                                    <p:cond delay="0"/>
                                  </p:stCondLst>
                                  <p:childTnLst>
                                    <p:animScale>
                                      <p:cBhvr>
                                        <p:cTn id="21" dur="1000" fill="hold"/>
                                        <p:tgtEl>
                                          <p:spTgt spid="413"/>
                                        </p:tgtEl>
                                      </p:cBhvr>
                                      <p:by x="150000" y="150000"/>
                                    </p:animScale>
                                  </p:childTnLst>
                                </p:cTn>
                              </p:par>
                            </p:childTnLst>
                          </p:cTn>
                        </p:par>
                        <p:par>
                          <p:cTn id="22" fill="hold">
                            <p:stCondLst>
                              <p:cond delay="0"/>
                            </p:stCondLst>
                            <p:childTnLst>
                              <p:par>
                                <p:cTn id="23" presetClass="emph" nodeType="withEffect" presetSubtype="0" presetID="6" grpId="7" accel="50000" decel="50000" fill="hold">
                                  <p:stCondLst>
                                    <p:cond delay="0"/>
                                  </p:stCondLst>
                                  <p:childTnLst>
                                    <p:animScale>
                                      <p:cBhvr>
                                        <p:cTn id="24" dur="1000" fill="hold"/>
                                        <p:tgtEl>
                                          <p:spTgt spid="423"/>
                                        </p:tgtEl>
                                      </p:cBhvr>
                                      <p:by x="150000" y="150000"/>
                                    </p:animScale>
                                  </p:childTnLst>
                                </p:cTn>
                              </p:par>
                            </p:childTnLst>
                          </p:cTn>
                        </p:par>
                        <p:par>
                          <p:cTn id="25" fill="hold">
                            <p:stCondLst>
                              <p:cond delay="0"/>
                            </p:stCondLst>
                            <p:childTnLst>
                              <p:par>
                                <p:cTn id="26" presetClass="emph" nodeType="withEffect" presetSubtype="0" presetID="6" grpId="8" accel="50000" decel="50000" fill="hold">
                                  <p:stCondLst>
                                    <p:cond delay="0"/>
                                  </p:stCondLst>
                                  <p:childTnLst>
                                    <p:animScale>
                                      <p:cBhvr>
                                        <p:cTn id="27" dur="1000" fill="hold"/>
                                        <p:tgtEl>
                                          <p:spTgt spid="415"/>
                                        </p:tgtEl>
                                      </p:cBhvr>
                                      <p:by x="150000" y="150000"/>
                                    </p:animScale>
                                  </p:childTnLst>
                                </p:cTn>
                              </p:par>
                            </p:childTnLst>
                          </p:cTn>
                        </p:par>
                        <p:par>
                          <p:cTn id="28" fill="hold">
                            <p:stCondLst>
                              <p:cond delay="0"/>
                            </p:stCondLst>
                            <p:childTnLst>
                              <p:par>
                                <p:cTn id="29" presetClass="emph" nodeType="withEffect" presetSubtype="0" presetID="6" grpId="9" accel="50000" decel="50000" fill="hold">
                                  <p:stCondLst>
                                    <p:cond delay="0"/>
                                  </p:stCondLst>
                                  <p:childTnLst>
                                    <p:animScale>
                                      <p:cBhvr>
                                        <p:cTn id="30" dur="1000" fill="hold"/>
                                        <p:tgtEl>
                                          <p:spTgt spid="420"/>
                                        </p:tgtEl>
                                      </p:cBhvr>
                                      <p:by x="150000" y="150000"/>
                                    </p:animScale>
                                  </p:childTnLst>
                                </p:cTn>
                              </p:par>
                            </p:childTnLst>
                          </p:cTn>
                        </p:par>
                        <p:par>
                          <p:cTn id="31" fill="hold">
                            <p:stCondLst>
                              <p:cond delay="0"/>
                            </p:stCondLst>
                            <p:childTnLst>
                              <p:par>
                                <p:cTn id="32" presetClass="emph" nodeType="withEffect" presetSubtype="0" presetID="6" grpId="10" accel="50000" decel="50000" fill="hold">
                                  <p:stCondLst>
                                    <p:cond delay="0"/>
                                  </p:stCondLst>
                                  <p:childTnLst>
                                    <p:animScale>
                                      <p:cBhvr>
                                        <p:cTn id="33" dur="1000" fill="hold"/>
                                        <p:tgtEl>
                                          <p:spTgt spid="414"/>
                                        </p:tgtEl>
                                      </p:cBhvr>
                                      <p:by x="150000" y="150000"/>
                                    </p:animScale>
                                  </p:childTnLst>
                                </p:cTn>
                              </p:par>
                            </p:childTnLst>
                          </p:cTn>
                        </p:par>
                        <p:par>
                          <p:cTn id="34" fill="hold">
                            <p:stCondLst>
                              <p:cond delay="0"/>
                            </p:stCondLst>
                            <p:childTnLst>
                              <p:par>
                                <p:cTn id="35" presetClass="emph" nodeType="withEffect" presetSubtype="0" presetID="6" grpId="11" accel="50000" decel="50000" fill="hold">
                                  <p:stCondLst>
                                    <p:cond delay="0"/>
                                  </p:stCondLst>
                                  <p:childTnLst>
                                    <p:animScale>
                                      <p:cBhvr>
                                        <p:cTn id="36" dur="1000" fill="hold"/>
                                        <p:tgtEl>
                                          <p:spTgt spid="417"/>
                                        </p:tgtEl>
                                      </p:cBhvr>
                                      <p:by x="150000" y="150000"/>
                                    </p:animScale>
                                  </p:childTnLst>
                                </p:cTn>
                              </p:par>
                            </p:childTnLst>
                          </p:cTn>
                        </p:par>
                        <p:par>
                          <p:cTn id="37" fill="hold">
                            <p:stCondLst>
                              <p:cond delay="0"/>
                            </p:stCondLst>
                            <p:childTnLst>
                              <p:par>
                                <p:cTn id="38" presetClass="emph" nodeType="withEffect" presetSubtype="0" presetID="6" grpId="12" accel="50000" decel="50000" fill="hold">
                                  <p:stCondLst>
                                    <p:cond delay="0"/>
                                  </p:stCondLst>
                                  <p:childTnLst>
                                    <p:animScale>
                                      <p:cBhvr>
                                        <p:cTn id="39" dur="1000" fill="hold"/>
                                        <p:tgtEl>
                                          <p:spTgt spid="416"/>
                                        </p:tgtEl>
                                      </p:cBhvr>
                                      <p:by x="150000" y="150000"/>
                                    </p:animScale>
                                  </p:childTnLst>
                                </p:cTn>
                              </p:par>
                            </p:childTnLst>
                          </p:cTn>
                        </p:par>
                        <p:par>
                          <p:cTn id="40" fill="hold">
                            <p:stCondLst>
                              <p:cond delay="0"/>
                            </p:stCondLst>
                            <p:childTnLst>
                              <p:par>
                                <p:cTn id="41" presetClass="emph" nodeType="withEffect" presetSubtype="0" presetID="6" grpId="13" accel="50000" decel="50000" fill="hold">
                                  <p:stCondLst>
                                    <p:cond delay="0"/>
                                  </p:stCondLst>
                                  <p:childTnLst>
                                    <p:animScale>
                                      <p:cBhvr>
                                        <p:cTn id="42" dur="1000" fill="hold"/>
                                        <p:tgtEl>
                                          <p:spTgt spid="424"/>
                                        </p:tgtEl>
                                      </p:cBhvr>
                                      <p:by x="150000" y="150000"/>
                                    </p:animScale>
                                  </p:childTnLst>
                                </p:cTn>
                              </p:par>
                            </p:childTnLst>
                          </p:cTn>
                        </p:par>
                        <p:par>
                          <p:cTn id="43" fill="hold">
                            <p:stCondLst>
                              <p:cond delay="0"/>
                            </p:stCondLst>
                            <p:childTnLst>
                              <p:par>
                                <p:cTn id="44" presetClass="emph" nodeType="withEffect" presetSubtype="0" presetID="6" grpId="14" accel="50000" decel="50000" fill="hold">
                                  <p:stCondLst>
                                    <p:cond delay="0"/>
                                  </p:stCondLst>
                                  <p:childTnLst>
                                    <p:animScale>
                                      <p:cBhvr>
                                        <p:cTn id="45" dur="1000" fill="hold"/>
                                        <p:tgtEl>
                                          <p:spTgt spid="425"/>
                                        </p:tgtEl>
                                      </p:cBhvr>
                                      <p:by x="150000" y="150000"/>
                                    </p:animScale>
                                  </p:childTnLst>
                                </p:cTn>
                              </p:par>
                            </p:childTnLst>
                          </p:cTn>
                        </p:par>
                        <p:par>
                          <p:cTn id="46" fill="hold">
                            <p:stCondLst>
                              <p:cond delay="0"/>
                            </p:stCondLst>
                            <p:childTnLst>
                              <p:par>
                                <p:cTn id="47" presetClass="emph" nodeType="withEffect" presetSubtype="0" presetID="6" grpId="15" accel="50000" decel="50000" fill="hold">
                                  <p:stCondLst>
                                    <p:cond delay="0"/>
                                  </p:stCondLst>
                                  <p:childTnLst>
                                    <p:animScale>
                                      <p:cBhvr>
                                        <p:cTn id="48" dur="1000" fill="hold"/>
                                        <p:tgtEl>
                                          <p:spTgt spid="426"/>
                                        </p:tgtEl>
                                      </p:cBhvr>
                                      <p:by x="150000" y="150000"/>
                                    </p:animScale>
                                  </p:childTnLst>
                                </p:cTn>
                              </p:par>
                            </p:childTnLst>
                          </p:cTn>
                        </p:par>
                        <p:par>
                          <p:cTn id="49" fill="hold">
                            <p:stCondLst>
                              <p:cond delay="0"/>
                            </p:stCondLst>
                            <p:childTnLst>
                              <p:par>
                                <p:cTn id="50" presetClass="emph" nodeType="withEffect" presetSubtype="0" presetID="6" grpId="16" accel="50000" decel="50000" fill="hold">
                                  <p:stCondLst>
                                    <p:cond delay="0"/>
                                  </p:stCondLst>
                                  <p:childTnLst>
                                    <p:animScale>
                                      <p:cBhvr>
                                        <p:cTn id="51" dur="1000" fill="hold"/>
                                        <p:tgtEl>
                                          <p:spTgt spid="419"/>
                                        </p:tgtEl>
                                      </p:cBhvr>
                                      <p:by x="150000" y="150000"/>
                                    </p:animScale>
                                  </p:childTnLst>
                                </p:cTn>
                              </p:par>
                            </p:childTnLst>
                          </p:cTn>
                        </p:par>
                        <p:par>
                          <p:cTn id="52" fill="hold">
                            <p:stCondLst>
                              <p:cond delay="0"/>
                            </p:stCondLst>
                            <p:childTnLst>
                              <p:par>
                                <p:cTn id="53" presetClass="emph" nodeType="withEffect" presetSubtype="0" presetID="6" grpId="17" accel="50000" decel="50000" fill="hold">
                                  <p:stCondLst>
                                    <p:cond delay="0"/>
                                  </p:stCondLst>
                                  <p:childTnLst>
                                    <p:animScale>
                                      <p:cBhvr>
                                        <p:cTn id="54" dur="1000" fill="hold"/>
                                        <p:tgtEl>
                                          <p:spTgt spid="418"/>
                                        </p:tgtEl>
                                      </p:cBhvr>
                                      <p:by x="150000" y="150000"/>
                                    </p:animScale>
                                  </p:childTnLst>
                                </p:cTn>
                              </p:par>
                            </p:childTnLst>
                          </p:cTn>
                        </p:par>
                      </p:childTnLst>
                    </p:cTn>
                  </p:par>
                  <p:par>
                    <p:cTn id="55" fill="hold">
                      <p:stCondLst>
                        <p:cond delay="indefinite"/>
                      </p:stCondLst>
                      <p:childTnLst>
                        <p:par>
                          <p:cTn id="56" fill="hold">
                            <p:stCondLst>
                              <p:cond delay="0"/>
                            </p:stCondLst>
                            <p:childTnLst>
                              <p:par>
                                <p:cTn id="57" presetClass="emph" nodeType="clickEffect" presetSubtype="0" presetID="6" grpId="18" accel="50000" decel="50000" fill="hold">
                                  <p:stCondLst>
                                    <p:cond delay="0"/>
                                  </p:stCondLst>
                                  <p:childTnLst>
                                    <p:animScale>
                                      <p:cBhvr>
                                        <p:cTn id="58" dur="1000" fill="hold"/>
                                        <p:tgtEl>
                                          <p:spTgt spid="428"/>
                                        </p:tgtEl>
                                      </p:cBhvr>
                                      <p:by x="200000" y="2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0" grpId="9"/>
      <p:bldP build="whole" bldLvl="1" animBg="1" rev="0" advAuto="0" spid="415" grpId="8"/>
      <p:bldP build="whole" bldLvl="1" animBg="1" rev="0" advAuto="0" spid="414" grpId="10"/>
      <p:bldP build="whole" bldLvl="1" animBg="1" rev="0" advAuto="0" spid="417" grpId="11"/>
      <p:bldP build="whole" bldLvl="1" animBg="1" rev="0" advAuto="0" spid="421" grpId="4"/>
      <p:bldP build="whole" bldLvl="1" animBg="1" rev="0" advAuto="0" spid="422" grpId="5"/>
      <p:bldP build="whole" bldLvl="1" animBg="1" rev="0" advAuto="0" spid="413" grpId="6"/>
      <p:bldP build="whole" bldLvl="1" animBg="1" rev="0" advAuto="0" spid="416" grpId="12"/>
      <p:bldP build="whole" bldLvl="1" animBg="1" rev="0" advAuto="0" spid="426" grpId="15"/>
      <p:bldP build="whole" bldLvl="1" animBg="1" rev="0" advAuto="0" spid="418" grpId="17"/>
      <p:bldP build="whole" bldLvl="1" animBg="1" rev="0" advAuto="0" spid="423" grpId="7"/>
      <p:bldP build="whole" bldLvl="1" animBg="1" rev="0" advAuto="0" spid="411" grpId="2"/>
      <p:bldP build="whole" bldLvl="1" animBg="1" rev="0" advAuto="0" spid="410" grpId="1"/>
      <p:bldP build="whole" bldLvl="1" animBg="1" rev="0" advAuto="0" spid="419" grpId="16"/>
      <p:bldP build="whole" bldLvl="1" animBg="1" rev="0" advAuto="0" spid="424" grpId="13"/>
      <p:bldP build="whole" bldLvl="1" animBg="1" rev="0" advAuto="0" spid="425" grpId="14"/>
      <p:bldP build="whole" bldLvl="1" animBg="1" rev="0" advAuto="0" spid="428" grpId="18"/>
      <p:bldP build="whole" bldLvl="1" animBg="1" rev="0" advAuto="0" spid="412" grpId="3"/>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CloudFront Benefits"/>
          <p:cNvSpPr txBox="1"/>
          <p:nvPr>
            <p:ph type="title" idx="4294967295"/>
          </p:nvPr>
        </p:nvSpPr>
        <p:spPr>
          <a:xfrm>
            <a:off x="407937" y="-1261721"/>
            <a:ext cx="12188926" cy="3302001"/>
          </a:xfrm>
          <a:prstGeom prst="rect">
            <a:avLst/>
          </a:prstGeom>
        </p:spPr>
        <p:txBody>
          <a:bodyPr anchor="b"/>
          <a:lstStyle>
            <a:lvl1pPr>
              <a:defRPr sz="6900"/>
            </a:lvl1pPr>
          </a:lstStyle>
          <a:p>
            <a:pPr/>
            <a:r>
              <a:t>CloudFront Benefits</a:t>
            </a:r>
          </a:p>
        </p:txBody>
      </p:sp>
      <p:sp>
        <p:nvSpPr>
          <p:cNvPr id="431" name="Fast and Global"/>
          <p:cNvSpPr txBox="1"/>
          <p:nvPr/>
        </p:nvSpPr>
        <p:spPr>
          <a:xfrm>
            <a:off x="1494980" y="3236570"/>
            <a:ext cx="272178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Fast and Global</a:t>
            </a:r>
          </a:p>
        </p:txBody>
      </p:sp>
      <p:sp>
        <p:nvSpPr>
          <p:cNvPr id="432" name="Security at the Edge"/>
          <p:cNvSpPr txBox="1"/>
          <p:nvPr/>
        </p:nvSpPr>
        <p:spPr>
          <a:xfrm>
            <a:off x="1512151" y="3941420"/>
            <a:ext cx="33832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 at the Edge</a:t>
            </a:r>
          </a:p>
        </p:txBody>
      </p:sp>
      <p:sp>
        <p:nvSpPr>
          <p:cNvPr id="433" name="Highly Programmable"/>
          <p:cNvSpPr txBox="1"/>
          <p:nvPr/>
        </p:nvSpPr>
        <p:spPr>
          <a:xfrm>
            <a:off x="1510271" y="4646270"/>
            <a:ext cx="35901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Programmable</a:t>
            </a:r>
          </a:p>
        </p:txBody>
      </p:sp>
      <p:sp>
        <p:nvSpPr>
          <p:cNvPr id="434" name="Deep Integration with AWS"/>
          <p:cNvSpPr txBox="1"/>
          <p:nvPr/>
        </p:nvSpPr>
        <p:spPr>
          <a:xfrm>
            <a:off x="1523428" y="5351120"/>
            <a:ext cx="43512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Deep Integration with AWS</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31"/>
                                        </p:tgtEl>
                                        <p:attrNameLst>
                                          <p:attrName>style.visibility</p:attrName>
                                        </p:attrNameLst>
                                      </p:cBhvr>
                                      <p:to>
                                        <p:strVal val="visible"/>
                                      </p:to>
                                    </p:set>
                                    <p:animEffect filter="fade" transition="in">
                                      <p:cBhvr>
                                        <p:cTn id="7" dur="15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32"/>
                                        </p:tgtEl>
                                        <p:attrNameLst>
                                          <p:attrName>style.visibility</p:attrName>
                                        </p:attrNameLst>
                                      </p:cBhvr>
                                      <p:to>
                                        <p:strVal val="visible"/>
                                      </p:to>
                                    </p:set>
                                    <p:animEffect filter="fade" transition="in">
                                      <p:cBhvr>
                                        <p:cTn id="12" dur="1500"/>
                                        <p:tgtEl>
                                          <p:spTgt spid="43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433"/>
                                        </p:tgtEl>
                                        <p:attrNameLst>
                                          <p:attrName>style.visibility</p:attrName>
                                        </p:attrNameLst>
                                      </p:cBhvr>
                                      <p:to>
                                        <p:strVal val="visible"/>
                                      </p:to>
                                    </p:set>
                                    <p:animEffect filter="fade" transition="in">
                                      <p:cBhvr>
                                        <p:cTn id="17" dur="1500"/>
                                        <p:tgtEl>
                                          <p:spTgt spid="43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434"/>
                                        </p:tgtEl>
                                        <p:attrNameLst>
                                          <p:attrName>style.visibility</p:attrName>
                                        </p:attrNameLst>
                                      </p:cBhvr>
                                      <p:to>
                                        <p:strVal val="visible"/>
                                      </p:to>
                                    </p:set>
                                    <p:animEffect filter="fade" transition="in">
                                      <p:cBhvr>
                                        <p:cTn id="22" dur="1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2"/>
      <p:bldP build="whole" bldLvl="1" animBg="1" rev="0" advAuto="0" spid="431" grpId="1"/>
      <p:bldP build="whole" bldLvl="1" animBg="1" rev="0" advAuto="0" spid="434" grpId="4"/>
      <p:bldP build="whole" bldLvl="1" animBg="1" rev="0" advAuto="0" spid="433" grpId="3"/>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pic>
        <p:nvPicPr>
          <p:cNvPr id="437" name="586e933dcebdb.image.png" descr="586e933dcebdb.image.png"/>
          <p:cNvPicPr>
            <a:picLocks noChangeAspect="1"/>
          </p:cNvPicPr>
          <p:nvPr/>
        </p:nvPicPr>
        <p:blipFill>
          <a:blip r:embed="rId2">
            <a:extLst/>
          </a:blip>
          <a:stretch>
            <a:fillRect/>
          </a:stretch>
        </p:blipFill>
        <p:spPr>
          <a:xfrm>
            <a:off x="3962400" y="3987800"/>
            <a:ext cx="5080000" cy="1778000"/>
          </a:xfrm>
          <a:prstGeom prst="rect">
            <a:avLst/>
          </a:prstGeom>
          <a:ln w="12700">
            <a:miter lim="400000"/>
          </a:ln>
        </p:spPr>
      </p:pic>
      <p:sp>
        <p:nvSpPr>
          <p:cNvPr id="438" name="Hulu uses Amazon CloudFront for its VOD delivery"/>
          <p:cNvSpPr txBox="1"/>
          <p:nvPr/>
        </p:nvSpPr>
        <p:spPr>
          <a:xfrm>
            <a:off x="2798927" y="7713320"/>
            <a:ext cx="74069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Hulu uses Amazon CloudFront for its VOD delivery</a:t>
            </a:r>
          </a:p>
        </p:txBody>
      </p:sp>
    </p:spTree>
  </p:cSld>
  <p:clrMapOvr>
    <a:masterClrMapping/>
  </p:clrMapOvr>
  <mc:AlternateContent xmlns:mc="http://schemas.openxmlformats.org/markup-compatibility/2006">
    <mc:Choice xmlns:p14="http://schemas.microsoft.com/office/powerpoint/2010/main" Requires="p14">
      <p:transition spd="slow" advClick="1" p14:dur="20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Screenshot 2019-08-08 at 11.36.05 PM.png" descr="Screenshot 2019-08-08 at 11.36.05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1" name="Amazon Prime Video uses Amazon CloudFront to deliver solid streaming experience…"/>
          <p:cNvSpPr txBox="1"/>
          <p:nvPr/>
        </p:nvSpPr>
        <p:spPr>
          <a:xfrm>
            <a:off x="299720" y="7529170"/>
            <a:ext cx="1240536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Amazon Prime Video uses Amazon CloudFront to deliver solid streaming experience</a:t>
            </a:r>
          </a:p>
          <a:p>
            <a:pPr/>
            <a:r>
              <a:t>to more than 18 million football fans</a:t>
            </a:r>
          </a:p>
        </p:txBody>
      </p:sp>
      <p:pic>
        <p:nvPicPr>
          <p:cNvPr id="442" name="2000px-Amazon_Prime_Video_logo.svg_1_.png" descr="2000px-Amazon_Prime_Video_logo.svg_1_.png"/>
          <p:cNvPicPr>
            <a:picLocks noChangeAspect="1"/>
          </p:cNvPicPr>
          <p:nvPr/>
        </p:nvPicPr>
        <p:blipFill>
          <a:blip r:embed="rId2">
            <a:extLst/>
          </a:blip>
          <a:stretch>
            <a:fillRect/>
          </a:stretch>
        </p:blipFill>
        <p:spPr>
          <a:xfrm>
            <a:off x="2798927" y="3737982"/>
            <a:ext cx="7406946" cy="22776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5" name="King uses CloudFront to deliver game content to a global user base"/>
          <p:cNvSpPr txBox="1"/>
          <p:nvPr/>
        </p:nvSpPr>
        <p:spPr>
          <a:xfrm>
            <a:off x="1549095" y="7713320"/>
            <a:ext cx="990661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King uses CloudFront to deliver game content to a global user base</a:t>
            </a:r>
          </a:p>
        </p:txBody>
      </p:sp>
      <p:pic>
        <p:nvPicPr>
          <p:cNvPr id="446" name="1200px-King_logo.svg.png" descr="1200px-King_logo.svg.png"/>
          <p:cNvPicPr>
            <a:picLocks noChangeAspect="1"/>
          </p:cNvPicPr>
          <p:nvPr/>
        </p:nvPicPr>
        <p:blipFill>
          <a:blip r:embed="rId2">
            <a:extLst/>
          </a:blip>
          <a:stretch>
            <a:fillRect/>
          </a:stretch>
        </p:blipFill>
        <p:spPr>
          <a:xfrm>
            <a:off x="4821487" y="3737982"/>
            <a:ext cx="3361826" cy="22776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9" name="Slack uses Amazon CloudFront for secure API acceleration"/>
          <p:cNvSpPr txBox="1"/>
          <p:nvPr/>
        </p:nvSpPr>
        <p:spPr>
          <a:xfrm>
            <a:off x="2155799" y="7713320"/>
            <a:ext cx="86932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Slack uses Amazon CloudFront for secure API acceleration</a:t>
            </a:r>
          </a:p>
        </p:txBody>
      </p:sp>
      <p:pic>
        <p:nvPicPr>
          <p:cNvPr id="450" name="slack_rgb.png" descr="slack_rgb.png"/>
          <p:cNvPicPr>
            <a:picLocks noChangeAspect="1"/>
          </p:cNvPicPr>
          <p:nvPr/>
        </p:nvPicPr>
        <p:blipFill>
          <a:blip r:embed="rId2">
            <a:extLst/>
          </a:blip>
          <a:stretch>
            <a:fillRect/>
          </a:stretch>
        </p:blipFill>
        <p:spPr>
          <a:xfrm>
            <a:off x="2565400" y="3035300"/>
            <a:ext cx="7874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53" name="Rovio uses the CDN for reduced latencies from around the globe for API calls"/>
          <p:cNvSpPr txBox="1"/>
          <p:nvPr/>
        </p:nvSpPr>
        <p:spPr>
          <a:xfrm>
            <a:off x="837997" y="7713320"/>
            <a:ext cx="113288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Rovio uses the CDN for reduced latencies from around the globe for API calls</a:t>
            </a:r>
          </a:p>
        </p:txBody>
      </p:sp>
      <p:pic>
        <p:nvPicPr>
          <p:cNvPr id="454" name="ROVIO_LOGO_HORIZONTAL_red_RGB.png" descr="ROVIO_LOGO_HORIZONTAL_red_RGB.png"/>
          <p:cNvPicPr>
            <a:picLocks noChangeAspect="1"/>
          </p:cNvPicPr>
          <p:nvPr/>
        </p:nvPicPr>
        <p:blipFill>
          <a:blip r:embed="rId2">
            <a:extLst/>
          </a:blip>
          <a:stretch>
            <a:fillRect/>
          </a:stretch>
        </p:blipFill>
        <p:spPr>
          <a:xfrm>
            <a:off x="1739900" y="3035300"/>
            <a:ext cx="9525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57" name="Discovery uses Amazon CloudFront for static, dynamic and API delivery"/>
          <p:cNvSpPr txBox="1"/>
          <p:nvPr/>
        </p:nvSpPr>
        <p:spPr>
          <a:xfrm>
            <a:off x="1247038" y="7713320"/>
            <a:ext cx="105107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Discovery uses Amazon CloudFront for static, dynamic and API delivery</a:t>
            </a:r>
          </a:p>
        </p:txBody>
      </p:sp>
      <p:pic>
        <p:nvPicPr>
          <p:cNvPr id="458" name="discovery-communications_owler_20160223_094911_original.png" descr="discovery-communications_owler_20160223_094911_original.png"/>
          <p:cNvPicPr>
            <a:picLocks noChangeAspect="1"/>
          </p:cNvPicPr>
          <p:nvPr/>
        </p:nvPicPr>
        <p:blipFill>
          <a:blip r:embed="rId2">
            <a:extLst/>
          </a:blip>
          <a:srcRect l="0" t="0" r="0" b="0"/>
          <a:stretch>
            <a:fillRect/>
          </a:stretch>
        </p:blipFill>
        <p:spPr>
          <a:xfrm>
            <a:off x="2155825" y="3913981"/>
            <a:ext cx="8693271" cy="19255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1" name="Canon uses the CDN to enable better user experience"/>
          <p:cNvSpPr txBox="1"/>
          <p:nvPr/>
        </p:nvSpPr>
        <p:spPr>
          <a:xfrm>
            <a:off x="2533294" y="7713320"/>
            <a:ext cx="79382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Canon uses the CDN to enable better user experience</a:t>
            </a:r>
          </a:p>
        </p:txBody>
      </p:sp>
      <p:pic>
        <p:nvPicPr>
          <p:cNvPr id="462" name="canon-logo-eps-png--1200.png" descr="canon-logo-eps-png--1200.png"/>
          <p:cNvPicPr>
            <a:picLocks noChangeAspect="1"/>
          </p:cNvPicPr>
          <p:nvPr/>
        </p:nvPicPr>
        <p:blipFill>
          <a:blip r:embed="rId2">
            <a:extLst/>
          </a:blip>
          <a:stretch>
            <a:fillRect/>
          </a:stretch>
        </p:blipFill>
        <p:spPr>
          <a:xfrm>
            <a:off x="2155825" y="2594848"/>
            <a:ext cx="8693150" cy="4563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5" name="Dow Jones uses Amazon’s CDN to manage spikes in traffic and security"/>
          <p:cNvSpPr txBox="1"/>
          <p:nvPr/>
        </p:nvSpPr>
        <p:spPr>
          <a:xfrm>
            <a:off x="1220672" y="7713320"/>
            <a:ext cx="105634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Dow Jones uses Amazon’s CDN to manage spikes in traffic and security</a:t>
            </a:r>
          </a:p>
        </p:txBody>
      </p:sp>
      <p:pic>
        <p:nvPicPr>
          <p:cNvPr id="466" name="Logo Dow_Jones.png" descr="Logo Dow_Jones.png"/>
          <p:cNvPicPr>
            <a:picLocks noChangeAspect="1"/>
          </p:cNvPicPr>
          <p:nvPr/>
        </p:nvPicPr>
        <p:blipFill>
          <a:blip r:embed="rId2">
            <a:extLst/>
          </a:blip>
          <a:stretch>
            <a:fillRect/>
          </a:stretch>
        </p:blipFill>
        <p:spPr>
          <a:xfrm>
            <a:off x="-1" y="540512"/>
            <a:ext cx="13004801" cy="8672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9" name="Amazon CloudFront delivers a scalable solution to serve up the APIs"/>
          <p:cNvSpPr txBox="1"/>
          <p:nvPr/>
        </p:nvSpPr>
        <p:spPr>
          <a:xfrm>
            <a:off x="1487068" y="7713320"/>
            <a:ext cx="100306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Amazon CloudFront delivers a scalable solution to serve up the APIs</a:t>
            </a:r>
          </a:p>
        </p:txBody>
      </p:sp>
      <p:pic>
        <p:nvPicPr>
          <p:cNvPr id="470" name="BAM.png" descr="BAM.png"/>
          <p:cNvPicPr>
            <a:picLocks noChangeAspect="1"/>
          </p:cNvPicPr>
          <p:nvPr/>
        </p:nvPicPr>
        <p:blipFill>
          <a:blip r:embed="rId2">
            <a:extLst/>
          </a:blip>
          <a:stretch>
            <a:fillRect/>
          </a:stretch>
        </p:blipFill>
        <p:spPr>
          <a:xfrm>
            <a:off x="3479800" y="3886200"/>
            <a:ext cx="6045200" cy="1981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73" name="Bandai Namco uses Amazon CloudFront as its Content Delivery Network (CDN)"/>
          <p:cNvSpPr txBox="1"/>
          <p:nvPr/>
        </p:nvSpPr>
        <p:spPr>
          <a:xfrm>
            <a:off x="693673" y="7713320"/>
            <a:ext cx="116174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Bandai Namco uses Amazon CloudFront as its Content Delivery Network (CDN)</a:t>
            </a:r>
          </a:p>
        </p:txBody>
      </p:sp>
      <p:pic>
        <p:nvPicPr>
          <p:cNvPr id="474" name="1563381771631.png" descr="1563381771631.png"/>
          <p:cNvPicPr>
            <a:picLocks noChangeAspect="1"/>
          </p:cNvPicPr>
          <p:nvPr/>
        </p:nvPicPr>
        <p:blipFill>
          <a:blip r:embed="rId2">
            <a:extLst/>
          </a:blip>
          <a:stretch>
            <a:fillRect/>
          </a:stretch>
        </p:blipFill>
        <p:spPr>
          <a:xfrm>
            <a:off x="4996308" y="3847637"/>
            <a:ext cx="3012184" cy="20583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77" name="PBS uses Amazon CloudFront for its video streaming"/>
          <p:cNvSpPr txBox="1"/>
          <p:nvPr/>
        </p:nvSpPr>
        <p:spPr>
          <a:xfrm>
            <a:off x="2595778" y="7713320"/>
            <a:ext cx="78132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PBS uses Amazon CloudFront for its video streaming</a:t>
            </a:r>
          </a:p>
        </p:txBody>
      </p:sp>
      <p:pic>
        <p:nvPicPr>
          <p:cNvPr id="478" name="pbs-logo.png" descr="pbs-logo.png"/>
          <p:cNvPicPr>
            <a:picLocks noChangeAspect="1"/>
          </p:cNvPicPr>
          <p:nvPr/>
        </p:nvPicPr>
        <p:blipFill>
          <a:blip r:embed="rId2">
            <a:extLst/>
          </a:blip>
          <a:stretch>
            <a:fillRect/>
          </a:stretch>
        </p:blipFill>
        <p:spPr>
          <a:xfrm>
            <a:off x="4794250" y="4013200"/>
            <a:ext cx="3416300" cy="1727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Screenshot 2019-08-08 at 11.37.24 PM.png" descr="Screenshot 2019-08-08 at 11.37.24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1" name="The startup uses Amazon CloudFront for fast content delivery and for fast software…"/>
          <p:cNvSpPr txBox="1"/>
          <p:nvPr/>
        </p:nvSpPr>
        <p:spPr>
          <a:xfrm>
            <a:off x="377139" y="7529170"/>
            <a:ext cx="1225052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startup uses Amazon CloudFront for fast content delivery and for fast software</a:t>
            </a:r>
          </a:p>
          <a:p>
            <a:pPr/>
            <a:r>
              <a:t>builds deployments</a:t>
            </a:r>
          </a:p>
        </p:txBody>
      </p:sp>
      <p:pic>
        <p:nvPicPr>
          <p:cNvPr id="482" name="NextdoorLogo_maingreen.png" descr="NextdoorLogo_maingreen.png"/>
          <p:cNvPicPr>
            <a:picLocks noChangeAspect="1"/>
          </p:cNvPicPr>
          <p:nvPr/>
        </p:nvPicPr>
        <p:blipFill>
          <a:blip r:embed="rId2">
            <a:extLst/>
          </a:blip>
          <a:stretch>
            <a:fillRect/>
          </a:stretch>
        </p:blipFill>
        <p:spPr>
          <a:xfrm>
            <a:off x="1247038" y="4144495"/>
            <a:ext cx="10510724" cy="14646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5" name="Supercell uses Amazon CloudFront to deliver dynamic web content around the world,…"/>
          <p:cNvSpPr txBox="1"/>
          <p:nvPr/>
        </p:nvSpPr>
        <p:spPr>
          <a:xfrm>
            <a:off x="208432" y="7529170"/>
            <a:ext cx="1258793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Supercell uses Amazon CloudFront to deliver dynamic web content around the world,</a:t>
            </a:r>
          </a:p>
          <a:p>
            <a:pPr/>
            <a:r>
              <a:t>using edge locations for improved latency</a:t>
            </a:r>
          </a:p>
        </p:txBody>
      </p:sp>
      <p:pic>
        <p:nvPicPr>
          <p:cNvPr id="486" name="s1-ss.png" descr="s1-ss.png"/>
          <p:cNvPicPr>
            <a:picLocks noChangeAspect="1"/>
          </p:cNvPicPr>
          <p:nvPr/>
        </p:nvPicPr>
        <p:blipFill>
          <a:blip r:embed="rId2">
            <a:extLst/>
          </a:blip>
          <a:stretch>
            <a:fillRect/>
          </a:stretch>
        </p:blipFill>
        <p:spPr>
          <a:xfrm>
            <a:off x="4996308" y="3370708"/>
            <a:ext cx="3012184" cy="3012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9" name="“We selected Amazon CloudFront for the superior performances in terms of…"/>
          <p:cNvSpPr txBox="1"/>
          <p:nvPr/>
        </p:nvSpPr>
        <p:spPr>
          <a:xfrm>
            <a:off x="914654" y="7345020"/>
            <a:ext cx="1117549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selected Amazon CloudFront for the superior performances in terms of</a:t>
            </a:r>
          </a:p>
          <a:p>
            <a:pPr/>
            <a:r>
              <a:t>video start time, throughput, and the lower rebuffing rate.”</a:t>
            </a:r>
          </a:p>
          <a:p>
            <a:pPr algn="r"/>
            <a:r>
              <a:t>- Yann Verry, System and Network Manager at Groupe M6</a:t>
            </a:r>
          </a:p>
        </p:txBody>
      </p:sp>
      <p:pic>
        <p:nvPicPr>
          <p:cNvPr id="490" name="site-logo.png" descr="site-logo.png"/>
          <p:cNvPicPr>
            <a:picLocks noChangeAspect="1"/>
          </p:cNvPicPr>
          <p:nvPr/>
        </p:nvPicPr>
        <p:blipFill>
          <a:blip r:embed="rId2">
            <a:extLst/>
          </a:blip>
          <a:stretch>
            <a:fillRect/>
          </a:stretch>
        </p:blipFill>
        <p:spPr>
          <a:xfrm>
            <a:off x="3962400" y="2336800"/>
            <a:ext cx="5080000" cy="508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93" name="Seven Networks used Amazon’s Content Delivery Network (CDN) for the live video…"/>
          <p:cNvSpPr txBox="1"/>
          <p:nvPr/>
        </p:nvSpPr>
        <p:spPr>
          <a:xfrm>
            <a:off x="450291" y="7529170"/>
            <a:ext cx="1210421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Seven Networks used Amazon’s Content Delivery Network (CDN) for the live video</a:t>
            </a:r>
          </a:p>
          <a:p>
            <a:pPr/>
            <a:r>
              <a:t>streaming of the Australian Open to millions</a:t>
            </a:r>
          </a:p>
        </p:txBody>
      </p:sp>
      <p:pic>
        <p:nvPicPr>
          <p:cNvPr id="494" name="1200px-Seven_Network_logo.svg.png" descr="1200px-Seven_Network_logo.svg.png"/>
          <p:cNvPicPr>
            <a:picLocks noChangeAspect="1"/>
          </p:cNvPicPr>
          <p:nvPr/>
        </p:nvPicPr>
        <p:blipFill>
          <a:blip r:embed="rId2">
            <a:extLst/>
          </a:blip>
          <a:stretch>
            <a:fillRect/>
          </a:stretch>
        </p:blipFill>
        <p:spPr>
          <a:xfrm>
            <a:off x="5071434" y="3370708"/>
            <a:ext cx="2861932" cy="3012184"/>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97" name="‘Like the famous song says, CloudFront is “Harder, Better, Faster, Stronger”!’…"/>
          <p:cNvSpPr txBox="1"/>
          <p:nvPr/>
        </p:nvSpPr>
        <p:spPr>
          <a:xfrm>
            <a:off x="844854" y="7529170"/>
            <a:ext cx="1131509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‘Like the famous song says, CloudFront is “Harder, Better, Faster, Stronger”!’</a:t>
            </a:r>
          </a:p>
          <a:p>
            <a:pPr algn="r"/>
            <a:r>
              <a:t>- Marco Vigano, Digital CTO at Condé Nast Italia</a:t>
            </a:r>
          </a:p>
        </p:txBody>
      </p:sp>
      <p:pic>
        <p:nvPicPr>
          <p:cNvPr id="498" name="cni-white@2x.4beffe1f.png" descr="cni-white@2x.4beffe1f.png"/>
          <p:cNvPicPr>
            <a:picLocks noChangeAspect="1"/>
          </p:cNvPicPr>
          <p:nvPr/>
        </p:nvPicPr>
        <p:blipFill>
          <a:blip r:embed="rId2">
            <a:extLst/>
          </a:blip>
          <a:stretch>
            <a:fillRect/>
          </a:stretch>
        </p:blipFill>
        <p:spPr>
          <a:xfrm>
            <a:off x="1428750" y="3829050"/>
            <a:ext cx="10147300" cy="2095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CloudFront Use Cases"/>
          <p:cNvSpPr txBox="1"/>
          <p:nvPr>
            <p:ph type="title" idx="4294967295"/>
          </p:nvPr>
        </p:nvSpPr>
        <p:spPr>
          <a:xfrm>
            <a:off x="407937" y="-1261721"/>
            <a:ext cx="12188926" cy="3302001"/>
          </a:xfrm>
          <a:prstGeom prst="rect">
            <a:avLst/>
          </a:prstGeom>
        </p:spPr>
        <p:txBody>
          <a:bodyPr anchor="b"/>
          <a:lstStyle>
            <a:lvl1pPr>
              <a:defRPr sz="6900"/>
            </a:lvl1pPr>
          </a:lstStyle>
          <a:p>
            <a:pPr/>
            <a:r>
              <a:t>CloudFront Use Cases</a:t>
            </a:r>
          </a:p>
        </p:txBody>
      </p:sp>
      <p:sp>
        <p:nvSpPr>
          <p:cNvPr id="501" name="Static Asset Caching"/>
          <p:cNvSpPr txBox="1"/>
          <p:nvPr/>
        </p:nvSpPr>
        <p:spPr>
          <a:xfrm>
            <a:off x="1494980" y="3236570"/>
            <a:ext cx="3478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Static Asset Caching</a:t>
            </a:r>
          </a:p>
        </p:txBody>
      </p:sp>
      <p:sp>
        <p:nvSpPr>
          <p:cNvPr id="502" name="Live and On-Demand Video Streaming"/>
          <p:cNvSpPr txBox="1"/>
          <p:nvPr/>
        </p:nvSpPr>
        <p:spPr>
          <a:xfrm>
            <a:off x="1512151" y="3941420"/>
            <a:ext cx="59846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Live and On-Demand Video Streaming</a:t>
            </a:r>
          </a:p>
        </p:txBody>
      </p:sp>
      <p:sp>
        <p:nvSpPr>
          <p:cNvPr id="503" name="Security"/>
          <p:cNvSpPr txBox="1"/>
          <p:nvPr/>
        </p:nvSpPr>
        <p:spPr>
          <a:xfrm>
            <a:off x="1510271" y="4646270"/>
            <a:ext cx="16388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a:t>
            </a:r>
          </a:p>
        </p:txBody>
      </p:sp>
      <p:sp>
        <p:nvSpPr>
          <p:cNvPr id="504" name="Customisable Content Delivery with Lambda@Edge"/>
          <p:cNvSpPr txBox="1"/>
          <p:nvPr/>
        </p:nvSpPr>
        <p:spPr>
          <a:xfrm>
            <a:off x="1523428" y="5351120"/>
            <a:ext cx="78979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Customisable Content Delivery with Lambda@Edge</a:t>
            </a:r>
          </a:p>
        </p:txBody>
      </p:sp>
      <p:sp>
        <p:nvSpPr>
          <p:cNvPr id="505" name="Dynamic Content and API Acceleration"/>
          <p:cNvSpPr txBox="1"/>
          <p:nvPr/>
        </p:nvSpPr>
        <p:spPr>
          <a:xfrm>
            <a:off x="1523428" y="6055970"/>
            <a:ext cx="609683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Dynamic Content and API Acceleration</a:t>
            </a:r>
          </a:p>
        </p:txBody>
      </p:sp>
      <p:sp>
        <p:nvSpPr>
          <p:cNvPr id="506" name="Software Distribution"/>
          <p:cNvSpPr txBox="1"/>
          <p:nvPr/>
        </p:nvSpPr>
        <p:spPr>
          <a:xfrm>
            <a:off x="1523428" y="6760820"/>
            <a:ext cx="35288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Software Distribution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ageCurlDouble"/>
      </p:transition>
    </mc:Choice>
    <mc:Choice xmlns:p14="http://schemas.microsoft.com/office/powerpoint/2010/main" Requires="p14">
      <p:transition spd="slow" advClick="1" p14:dur="15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501"/>
                                        </p:tgtEl>
                                        <p:attrNameLst>
                                          <p:attrName>style.visibility</p:attrName>
                                        </p:attrNameLst>
                                      </p:cBhvr>
                                      <p:to>
                                        <p:strVal val="visible"/>
                                      </p:to>
                                    </p:set>
                                    <p:anim calcmode="lin" valueType="num">
                                      <p:cBhvr>
                                        <p:cTn id="7" dur="1500" fill="hold"/>
                                        <p:tgtEl>
                                          <p:spTgt spid="501"/>
                                        </p:tgtEl>
                                        <p:attrNameLst>
                                          <p:attrName>ppt_x</p:attrName>
                                        </p:attrNameLst>
                                      </p:cBhvr>
                                      <p:tavLst>
                                        <p:tav tm="0">
                                          <p:val>
                                            <p:strVal val="0-#ppt_w/2"/>
                                          </p:val>
                                        </p:tav>
                                        <p:tav tm="100000">
                                          <p:val>
                                            <p:strVal val="#ppt_x"/>
                                          </p:val>
                                        </p:tav>
                                      </p:tavLst>
                                    </p:anim>
                                    <p:anim calcmode="lin" valueType="num">
                                      <p:cBhvr>
                                        <p:cTn id="8" dur="1500" fill="hold"/>
                                        <p:tgtEl>
                                          <p:spTgt spid="5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502"/>
                                        </p:tgtEl>
                                        <p:attrNameLst>
                                          <p:attrName>style.visibility</p:attrName>
                                        </p:attrNameLst>
                                      </p:cBhvr>
                                      <p:to>
                                        <p:strVal val="visible"/>
                                      </p:to>
                                    </p:set>
                                    <p:anim calcmode="lin" valueType="num">
                                      <p:cBhvr>
                                        <p:cTn id="13" dur="1500" fill="hold"/>
                                        <p:tgtEl>
                                          <p:spTgt spid="502"/>
                                        </p:tgtEl>
                                        <p:attrNameLst>
                                          <p:attrName>ppt_x</p:attrName>
                                        </p:attrNameLst>
                                      </p:cBhvr>
                                      <p:tavLst>
                                        <p:tav tm="0">
                                          <p:val>
                                            <p:strVal val="0-#ppt_w/2"/>
                                          </p:val>
                                        </p:tav>
                                        <p:tav tm="100000">
                                          <p:val>
                                            <p:strVal val="#ppt_x"/>
                                          </p:val>
                                        </p:tav>
                                      </p:tavLst>
                                    </p:anim>
                                    <p:anim calcmode="lin" valueType="num">
                                      <p:cBhvr>
                                        <p:cTn id="14" dur="1500" fill="hold"/>
                                        <p:tgtEl>
                                          <p:spTgt spid="5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503"/>
                                        </p:tgtEl>
                                        <p:attrNameLst>
                                          <p:attrName>style.visibility</p:attrName>
                                        </p:attrNameLst>
                                      </p:cBhvr>
                                      <p:to>
                                        <p:strVal val="visible"/>
                                      </p:to>
                                    </p:set>
                                    <p:anim calcmode="lin" valueType="num">
                                      <p:cBhvr>
                                        <p:cTn id="19" dur="1500" fill="hold"/>
                                        <p:tgtEl>
                                          <p:spTgt spid="503"/>
                                        </p:tgtEl>
                                        <p:attrNameLst>
                                          <p:attrName>ppt_x</p:attrName>
                                        </p:attrNameLst>
                                      </p:cBhvr>
                                      <p:tavLst>
                                        <p:tav tm="0">
                                          <p:val>
                                            <p:strVal val="0-#ppt_w/2"/>
                                          </p:val>
                                        </p:tav>
                                        <p:tav tm="100000">
                                          <p:val>
                                            <p:strVal val="#ppt_x"/>
                                          </p:val>
                                        </p:tav>
                                      </p:tavLst>
                                    </p:anim>
                                    <p:anim calcmode="lin" valueType="num">
                                      <p:cBhvr>
                                        <p:cTn id="20" dur="1500" fill="hold"/>
                                        <p:tgtEl>
                                          <p:spTgt spid="50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504"/>
                                        </p:tgtEl>
                                        <p:attrNameLst>
                                          <p:attrName>style.visibility</p:attrName>
                                        </p:attrNameLst>
                                      </p:cBhvr>
                                      <p:to>
                                        <p:strVal val="visible"/>
                                      </p:to>
                                    </p:set>
                                    <p:anim calcmode="lin" valueType="num">
                                      <p:cBhvr>
                                        <p:cTn id="25" dur="1500" fill="hold"/>
                                        <p:tgtEl>
                                          <p:spTgt spid="504"/>
                                        </p:tgtEl>
                                        <p:attrNameLst>
                                          <p:attrName>ppt_x</p:attrName>
                                        </p:attrNameLst>
                                      </p:cBhvr>
                                      <p:tavLst>
                                        <p:tav tm="0">
                                          <p:val>
                                            <p:strVal val="0-#ppt_w/2"/>
                                          </p:val>
                                        </p:tav>
                                        <p:tav tm="100000">
                                          <p:val>
                                            <p:strVal val="#ppt_x"/>
                                          </p:val>
                                        </p:tav>
                                      </p:tavLst>
                                    </p:anim>
                                    <p:anim calcmode="lin" valueType="num">
                                      <p:cBhvr>
                                        <p:cTn id="26" dur="1500" fill="hold"/>
                                        <p:tgtEl>
                                          <p:spTgt spid="50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505"/>
                                        </p:tgtEl>
                                        <p:attrNameLst>
                                          <p:attrName>style.visibility</p:attrName>
                                        </p:attrNameLst>
                                      </p:cBhvr>
                                      <p:to>
                                        <p:strVal val="visible"/>
                                      </p:to>
                                    </p:set>
                                    <p:anim calcmode="lin" valueType="num">
                                      <p:cBhvr>
                                        <p:cTn id="31" dur="1500" fill="hold"/>
                                        <p:tgtEl>
                                          <p:spTgt spid="505"/>
                                        </p:tgtEl>
                                        <p:attrNameLst>
                                          <p:attrName>ppt_x</p:attrName>
                                        </p:attrNameLst>
                                      </p:cBhvr>
                                      <p:tavLst>
                                        <p:tav tm="0">
                                          <p:val>
                                            <p:strVal val="0-#ppt_w/2"/>
                                          </p:val>
                                        </p:tav>
                                        <p:tav tm="100000">
                                          <p:val>
                                            <p:strVal val="#ppt_x"/>
                                          </p:val>
                                        </p:tav>
                                      </p:tavLst>
                                    </p:anim>
                                    <p:anim calcmode="lin" valueType="num">
                                      <p:cBhvr>
                                        <p:cTn id="32" dur="1500" fill="hold"/>
                                        <p:tgtEl>
                                          <p:spTgt spid="50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506"/>
                                        </p:tgtEl>
                                        <p:attrNameLst>
                                          <p:attrName>style.visibility</p:attrName>
                                        </p:attrNameLst>
                                      </p:cBhvr>
                                      <p:to>
                                        <p:strVal val="visible"/>
                                      </p:to>
                                    </p:set>
                                    <p:anim calcmode="lin" valueType="num">
                                      <p:cBhvr>
                                        <p:cTn id="37" dur="1500" fill="hold"/>
                                        <p:tgtEl>
                                          <p:spTgt spid="506"/>
                                        </p:tgtEl>
                                        <p:attrNameLst>
                                          <p:attrName>ppt_x</p:attrName>
                                        </p:attrNameLst>
                                      </p:cBhvr>
                                      <p:tavLst>
                                        <p:tav tm="0">
                                          <p:val>
                                            <p:strVal val="0-#ppt_w/2"/>
                                          </p:val>
                                        </p:tav>
                                        <p:tav tm="100000">
                                          <p:val>
                                            <p:strVal val="#ppt_x"/>
                                          </p:val>
                                        </p:tav>
                                      </p:tavLst>
                                    </p:anim>
                                    <p:anim calcmode="lin" valueType="num">
                                      <p:cBhvr>
                                        <p:cTn id="38" dur="1500" fill="hold"/>
                                        <p:tgtEl>
                                          <p:spTgt spid="5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5" grpId="5"/>
      <p:bldP build="whole" bldLvl="1" animBg="1" rev="0" advAuto="0" spid="502" grpId="2"/>
      <p:bldP build="whole" bldLvl="1" animBg="1" rev="0" advAuto="0" spid="504" grpId="4"/>
      <p:bldP build="whole" bldLvl="1" animBg="1" rev="0" advAuto="0" spid="506" grpId="6"/>
      <p:bldP build="whole" bldLvl="1" animBg="1" rev="0" advAuto="0" spid="503" grpId="3"/>
      <p:bldP build="whole" bldLvl="1" animBg="1" rev="0" advAuto="0" spid="501" grpId="1"/>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3 Performance Optimisation"/>
          <p:cNvSpPr txBox="1"/>
          <p:nvPr>
            <p:ph type="title" idx="4294967295"/>
          </p:nvPr>
        </p:nvSpPr>
        <p:spPr>
          <a:xfrm>
            <a:off x="407937" y="-1261721"/>
            <a:ext cx="12188926" cy="3302001"/>
          </a:xfrm>
          <a:prstGeom prst="rect">
            <a:avLst/>
          </a:prstGeom>
        </p:spPr>
        <p:txBody>
          <a:bodyPr anchor="b"/>
          <a:lstStyle>
            <a:lvl1pPr>
              <a:defRPr sz="6900"/>
            </a:lvl1pPr>
          </a:lstStyle>
          <a:p>
            <a:pPr/>
            <a:r>
              <a:t>S3 Performance Optimisation</a:t>
            </a:r>
          </a:p>
        </p:txBody>
      </p:sp>
      <p:sp>
        <p:nvSpPr>
          <p:cNvPr id="509" name="S3 is designed to support very high request rates. However, if your S3…"/>
          <p:cNvSpPr txBox="1"/>
          <p:nvPr/>
        </p:nvSpPr>
        <p:spPr>
          <a:xfrm>
            <a:off x="1494980" y="2684120"/>
            <a:ext cx="10816439"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S3 is designed to support very high request rates. However, if your S3</a:t>
            </a:r>
          </a:p>
          <a:p>
            <a:pPr algn="l"/>
            <a:r>
              <a:t>    buckets are routinely receiving &gt;100 PUT / LIST / DELETE or &gt;300 GET</a:t>
            </a:r>
          </a:p>
          <a:p>
            <a:pPr algn="l"/>
            <a:r>
              <a:t>    requests per second, then there are some best practice guidelines that</a:t>
            </a:r>
          </a:p>
          <a:p>
            <a:pPr algn="l"/>
            <a:r>
              <a:t>    will help optimise S3 performance.</a:t>
            </a:r>
          </a:p>
        </p:txBody>
      </p:sp>
      <p:sp>
        <p:nvSpPr>
          <p:cNvPr id="510" name="The guidance is based on the type of workload you are running:"/>
          <p:cNvSpPr txBox="1"/>
          <p:nvPr/>
        </p:nvSpPr>
        <p:spPr>
          <a:xfrm>
            <a:off x="1510271" y="4646270"/>
            <a:ext cx="96651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The guidance is based on the type of workload you are running:</a:t>
            </a:r>
          </a:p>
        </p:txBody>
      </p:sp>
      <p:sp>
        <p:nvSpPr>
          <p:cNvPr id="511" name="GET-Intensive workloads - Use CloudFront content delivery service to…"/>
          <p:cNvSpPr txBox="1"/>
          <p:nvPr/>
        </p:nvSpPr>
        <p:spPr>
          <a:xfrm>
            <a:off x="1536591" y="5503520"/>
            <a:ext cx="11074629"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GET-Intensive workloads - Use CloudFront content delivery service to</a:t>
            </a:r>
          </a:p>
          <a:p>
            <a:pPr lvl="1" indent="0" algn="l"/>
            <a:r>
              <a:t>         get best performance. CloudFront will cache your most frequently</a:t>
            </a:r>
          </a:p>
          <a:p>
            <a:pPr lvl="1" indent="0" algn="l"/>
            <a:r>
              <a:t>         accessed objects and will reduce latency for your GET requests.</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09"/>
                                        </p:tgtEl>
                                        <p:attrNameLst>
                                          <p:attrName>style.visibility</p:attrName>
                                        </p:attrNameLst>
                                      </p:cBhvr>
                                      <p:to>
                                        <p:strVal val="visible"/>
                                      </p:to>
                                    </p:set>
                                    <p:animEffect filter="wipe(left)" transition="in">
                                      <p:cBhvr>
                                        <p:cTn id="7" dur="1500"/>
                                        <p:tgtEl>
                                          <p:spTgt spid="5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10"/>
                                        </p:tgtEl>
                                        <p:attrNameLst>
                                          <p:attrName>style.visibility</p:attrName>
                                        </p:attrNameLst>
                                      </p:cBhvr>
                                      <p:to>
                                        <p:strVal val="visible"/>
                                      </p:to>
                                    </p:set>
                                    <p:animEffect filter="wipe(left)" transition="in">
                                      <p:cBhvr>
                                        <p:cTn id="12" dur="1500"/>
                                        <p:tgtEl>
                                          <p:spTgt spid="5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511"/>
                                        </p:tgtEl>
                                        <p:attrNameLst>
                                          <p:attrName>style.visibility</p:attrName>
                                        </p:attrNameLst>
                                      </p:cBhvr>
                                      <p:to>
                                        <p:strVal val="visible"/>
                                      </p:to>
                                    </p:set>
                                    <p:animEffect filter="wipe(left)" transition="in">
                                      <p:cBhvr>
                                        <p:cTn id="17" dur="15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0" grpId="2"/>
      <p:bldP build="whole" bldLvl="1" animBg="1" rev="0" advAuto="0" spid="511" grpId="3"/>
      <p:bldP build="whole" bldLvl="1" animBg="1" rev="0" advAuto="0" spid="509"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3 Performance Optimisation"/>
          <p:cNvSpPr txBox="1"/>
          <p:nvPr>
            <p:ph type="title" idx="4294967295"/>
          </p:nvPr>
        </p:nvSpPr>
        <p:spPr>
          <a:xfrm>
            <a:off x="407937" y="-1261721"/>
            <a:ext cx="12188926" cy="3302001"/>
          </a:xfrm>
          <a:prstGeom prst="rect">
            <a:avLst/>
          </a:prstGeom>
        </p:spPr>
        <p:txBody>
          <a:bodyPr anchor="b"/>
          <a:lstStyle>
            <a:lvl1pPr>
              <a:defRPr sz="6900"/>
            </a:lvl1pPr>
          </a:lstStyle>
          <a:p>
            <a:pPr/>
            <a:r>
              <a:t>S3 Performance Optimisation</a:t>
            </a:r>
          </a:p>
        </p:txBody>
      </p:sp>
      <p:sp>
        <p:nvSpPr>
          <p:cNvPr id="514" name="Mixed Request Type Workloads (a mix of GET, PUT, DELETE, GET Bucket)"/>
          <p:cNvSpPr txBox="1"/>
          <p:nvPr/>
        </p:nvSpPr>
        <p:spPr>
          <a:xfrm>
            <a:off x="1494980" y="3236570"/>
            <a:ext cx="110858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Mixed Request Type Workloads (a mix of GET, PUT, DELETE, GET Bucket)</a:t>
            </a:r>
          </a:p>
        </p:txBody>
      </p:sp>
      <p:sp>
        <p:nvSpPr>
          <p:cNvPr id="515" name="The key names you use for your objects can impact performance for…"/>
          <p:cNvSpPr txBox="1"/>
          <p:nvPr/>
        </p:nvSpPr>
        <p:spPr>
          <a:xfrm>
            <a:off x="1512151" y="3757270"/>
            <a:ext cx="1090516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The key names you use for your objects can impact performance for</a:t>
            </a:r>
          </a:p>
          <a:p>
            <a:pPr lvl="1" indent="0" algn="l"/>
            <a:r>
              <a:t>          intensive workloads</a:t>
            </a:r>
          </a:p>
        </p:txBody>
      </p:sp>
      <p:sp>
        <p:nvSpPr>
          <p:cNvPr id="516" name="S3 uses the key name to determine which partition an object will be…"/>
          <p:cNvSpPr txBox="1"/>
          <p:nvPr/>
        </p:nvSpPr>
        <p:spPr>
          <a:xfrm>
            <a:off x="1534096" y="4646270"/>
            <a:ext cx="1078506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S3 uses the key name to determine which partition an object will be</a:t>
            </a:r>
          </a:p>
          <a:p>
            <a:pPr lvl="1" indent="0" algn="l"/>
            <a:r>
              <a:t>         stored in</a:t>
            </a:r>
          </a:p>
        </p:txBody>
      </p:sp>
      <p:sp>
        <p:nvSpPr>
          <p:cNvPr id="517" name="For heavy workloads this can cause I/O issues and contention"/>
          <p:cNvSpPr txBox="1"/>
          <p:nvPr/>
        </p:nvSpPr>
        <p:spPr>
          <a:xfrm>
            <a:off x="1526578" y="6792570"/>
            <a:ext cx="99008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For heavy workloads this can cause I/O issues and contention</a:t>
            </a:r>
          </a:p>
        </p:txBody>
      </p:sp>
      <p:sp>
        <p:nvSpPr>
          <p:cNvPr id="518" name="By using a random prefix to key names, you can force S3 to distribute…"/>
          <p:cNvSpPr txBox="1"/>
          <p:nvPr/>
        </p:nvSpPr>
        <p:spPr>
          <a:xfrm>
            <a:off x="1534361" y="7313270"/>
            <a:ext cx="1106975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By using a random prefix to key names, you can force S3 to distribute</a:t>
            </a:r>
          </a:p>
          <a:p>
            <a:pPr lvl="1" indent="0" algn="l"/>
            <a:r>
              <a:t>         your keys across multiple partitions, distributing the I/O workload</a:t>
            </a:r>
          </a:p>
        </p:txBody>
      </p:sp>
      <p:sp>
        <p:nvSpPr>
          <p:cNvPr id="519" name="The use of sequential key names e.g. names prefixed with a time stamp…"/>
          <p:cNvSpPr txBox="1"/>
          <p:nvPr/>
        </p:nvSpPr>
        <p:spPr>
          <a:xfrm>
            <a:off x="1537054" y="5535270"/>
            <a:ext cx="11343768"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The use of sequential key names e.g. names prefixed with a time stamp</a:t>
            </a:r>
          </a:p>
          <a:p>
            <a:pPr lvl="1" indent="0" algn="l"/>
            <a:r>
              <a:t>         or alphabetical sequence increases the likelihood of having multiple</a:t>
            </a:r>
          </a:p>
          <a:p>
            <a:pPr lvl="1" indent="0" algn="l"/>
            <a:r>
              <a:t>         objects stored on the same partition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eelOff" invX="1"/>
      </p:transition>
    </mc:Choice>
    <mc:Choice xmlns:p14="http://schemas.microsoft.com/office/powerpoint/2010/main" Requires="p14">
      <p:transition spd="slow" advClick="1" p14:dur="20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514"/>
                                        </p:tgtEl>
                                        <p:attrNameLst>
                                          <p:attrName>style.visibility</p:attrName>
                                        </p:attrNameLst>
                                      </p:cBhvr>
                                      <p:to>
                                        <p:strVal val="visible"/>
                                      </p:to>
                                    </p:set>
                                    <p:anim calcmode="lin" valueType="num">
                                      <p:cBhvr>
                                        <p:cTn id="7" dur="1500" fill="hold"/>
                                        <p:tgtEl>
                                          <p:spTgt spid="514"/>
                                        </p:tgtEl>
                                        <p:attrNameLst>
                                          <p:attrName>ppt_x</p:attrName>
                                        </p:attrNameLst>
                                      </p:cBhvr>
                                      <p:tavLst>
                                        <p:tav tm="0">
                                          <p:val>
                                            <p:strVal val="#ppt_x"/>
                                          </p:val>
                                        </p:tav>
                                        <p:tav tm="100000">
                                          <p:val>
                                            <p:strVal val="#ppt_x"/>
                                          </p:val>
                                        </p:tav>
                                      </p:tavLst>
                                    </p:anim>
                                    <p:anim calcmode="lin" valueType="num">
                                      <p:cBhvr>
                                        <p:cTn id="8" dur="1500" fill="hold"/>
                                        <p:tgtEl>
                                          <p:spTgt spid="5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515"/>
                                        </p:tgtEl>
                                        <p:attrNameLst>
                                          <p:attrName>style.visibility</p:attrName>
                                        </p:attrNameLst>
                                      </p:cBhvr>
                                      <p:to>
                                        <p:strVal val="visible"/>
                                      </p:to>
                                    </p:set>
                                    <p:anim calcmode="lin" valueType="num">
                                      <p:cBhvr>
                                        <p:cTn id="13" dur="1500" fill="hold"/>
                                        <p:tgtEl>
                                          <p:spTgt spid="515"/>
                                        </p:tgtEl>
                                        <p:attrNameLst>
                                          <p:attrName>ppt_x</p:attrName>
                                        </p:attrNameLst>
                                      </p:cBhvr>
                                      <p:tavLst>
                                        <p:tav tm="0">
                                          <p:val>
                                            <p:strVal val="#ppt_x"/>
                                          </p:val>
                                        </p:tav>
                                        <p:tav tm="100000">
                                          <p:val>
                                            <p:strVal val="#ppt_x"/>
                                          </p:val>
                                        </p:tav>
                                      </p:tavLst>
                                    </p:anim>
                                    <p:anim calcmode="lin" valueType="num">
                                      <p:cBhvr>
                                        <p:cTn id="14" dur="1500" fill="hold"/>
                                        <p:tgtEl>
                                          <p:spTgt spid="51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516"/>
                                        </p:tgtEl>
                                        <p:attrNameLst>
                                          <p:attrName>style.visibility</p:attrName>
                                        </p:attrNameLst>
                                      </p:cBhvr>
                                      <p:to>
                                        <p:strVal val="visible"/>
                                      </p:to>
                                    </p:set>
                                    <p:anim calcmode="lin" valueType="num">
                                      <p:cBhvr>
                                        <p:cTn id="19" dur="1500" fill="hold"/>
                                        <p:tgtEl>
                                          <p:spTgt spid="516"/>
                                        </p:tgtEl>
                                        <p:attrNameLst>
                                          <p:attrName>ppt_x</p:attrName>
                                        </p:attrNameLst>
                                      </p:cBhvr>
                                      <p:tavLst>
                                        <p:tav tm="0">
                                          <p:val>
                                            <p:strVal val="#ppt_x"/>
                                          </p:val>
                                        </p:tav>
                                        <p:tav tm="100000">
                                          <p:val>
                                            <p:strVal val="#ppt_x"/>
                                          </p:val>
                                        </p:tav>
                                      </p:tavLst>
                                    </p:anim>
                                    <p:anim calcmode="lin" valueType="num">
                                      <p:cBhvr>
                                        <p:cTn id="20" dur="1500" fill="hold"/>
                                        <p:tgtEl>
                                          <p:spTgt spid="51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lt" backwards="0">
                                    <p:tmAbs val="0"/>
                                  </p:iterate>
                                  <p:childTnLst>
                                    <p:set>
                                      <p:cBhvr>
                                        <p:cTn id="24" fill="hold"/>
                                        <p:tgtEl>
                                          <p:spTgt spid="519"/>
                                        </p:tgtEl>
                                        <p:attrNameLst>
                                          <p:attrName>style.visibility</p:attrName>
                                        </p:attrNameLst>
                                      </p:cBhvr>
                                      <p:to>
                                        <p:strVal val="visible"/>
                                      </p:to>
                                    </p:set>
                                    <p:anim calcmode="lin" valueType="num">
                                      <p:cBhvr>
                                        <p:cTn id="25" dur="1500" fill="hold"/>
                                        <p:tgtEl>
                                          <p:spTgt spid="519"/>
                                        </p:tgtEl>
                                        <p:attrNameLst>
                                          <p:attrName>ppt_x</p:attrName>
                                        </p:attrNameLst>
                                      </p:cBhvr>
                                      <p:tavLst>
                                        <p:tav tm="0">
                                          <p:val>
                                            <p:strVal val="#ppt_x"/>
                                          </p:val>
                                        </p:tav>
                                        <p:tav tm="100000">
                                          <p:val>
                                            <p:strVal val="#ppt_x"/>
                                          </p:val>
                                        </p:tav>
                                      </p:tavLst>
                                    </p:anim>
                                    <p:anim calcmode="lin" valueType="num">
                                      <p:cBhvr>
                                        <p:cTn id="26" dur="1500" fill="hold"/>
                                        <p:tgtEl>
                                          <p:spTgt spid="51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lt" backwards="0">
                                    <p:tmAbs val="0"/>
                                  </p:iterate>
                                  <p:childTnLst>
                                    <p:set>
                                      <p:cBhvr>
                                        <p:cTn id="30" fill="hold"/>
                                        <p:tgtEl>
                                          <p:spTgt spid="517"/>
                                        </p:tgtEl>
                                        <p:attrNameLst>
                                          <p:attrName>style.visibility</p:attrName>
                                        </p:attrNameLst>
                                      </p:cBhvr>
                                      <p:to>
                                        <p:strVal val="visible"/>
                                      </p:to>
                                    </p:set>
                                    <p:anim calcmode="lin" valueType="num">
                                      <p:cBhvr>
                                        <p:cTn id="31" dur="1500" fill="hold"/>
                                        <p:tgtEl>
                                          <p:spTgt spid="517"/>
                                        </p:tgtEl>
                                        <p:attrNameLst>
                                          <p:attrName>ppt_x</p:attrName>
                                        </p:attrNameLst>
                                      </p:cBhvr>
                                      <p:tavLst>
                                        <p:tav tm="0">
                                          <p:val>
                                            <p:strVal val="#ppt_x"/>
                                          </p:val>
                                        </p:tav>
                                        <p:tav tm="100000">
                                          <p:val>
                                            <p:strVal val="#ppt_x"/>
                                          </p:val>
                                        </p:tav>
                                      </p:tavLst>
                                    </p:anim>
                                    <p:anim calcmode="lin" valueType="num">
                                      <p:cBhvr>
                                        <p:cTn id="32" dur="1500" fill="hold"/>
                                        <p:tgtEl>
                                          <p:spTgt spid="51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lt" backwards="0">
                                    <p:tmAbs val="0"/>
                                  </p:iterate>
                                  <p:childTnLst>
                                    <p:set>
                                      <p:cBhvr>
                                        <p:cTn id="36" fill="hold"/>
                                        <p:tgtEl>
                                          <p:spTgt spid="518"/>
                                        </p:tgtEl>
                                        <p:attrNameLst>
                                          <p:attrName>style.visibility</p:attrName>
                                        </p:attrNameLst>
                                      </p:cBhvr>
                                      <p:to>
                                        <p:strVal val="visible"/>
                                      </p:to>
                                    </p:set>
                                    <p:anim calcmode="lin" valueType="num">
                                      <p:cBhvr>
                                        <p:cTn id="37" dur="1500" fill="hold"/>
                                        <p:tgtEl>
                                          <p:spTgt spid="518"/>
                                        </p:tgtEl>
                                        <p:attrNameLst>
                                          <p:attrName>ppt_x</p:attrName>
                                        </p:attrNameLst>
                                      </p:cBhvr>
                                      <p:tavLst>
                                        <p:tav tm="0">
                                          <p:val>
                                            <p:strVal val="#ppt_x"/>
                                          </p:val>
                                        </p:tav>
                                        <p:tav tm="100000">
                                          <p:val>
                                            <p:strVal val="#ppt_x"/>
                                          </p:val>
                                        </p:tav>
                                      </p:tavLst>
                                    </p:anim>
                                    <p:anim calcmode="lin" valueType="num">
                                      <p:cBhvr>
                                        <p:cTn id="38" dur="1500" fill="hold"/>
                                        <p:tgtEl>
                                          <p:spTgt spid="5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4" grpId="1"/>
      <p:bldP build="whole" bldLvl="1" animBg="1" rev="0" advAuto="0" spid="517" grpId="5"/>
      <p:bldP build="whole" bldLvl="1" animBg="1" rev="0" advAuto="0" spid="516" grpId="3"/>
      <p:bldP build="whole" bldLvl="1" animBg="1" rev="0" advAuto="0" spid="515" grpId="2"/>
      <p:bldP build="whole" bldLvl="1" animBg="1" rev="0" advAuto="0" spid="519" grpId="4"/>
      <p:bldP build="whole" bldLvl="1" animBg="1" rev="0" advAuto="0" spid="518" grpId="6"/>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3 Key Name Example"/>
          <p:cNvSpPr txBox="1"/>
          <p:nvPr>
            <p:ph type="title" idx="4294967295"/>
          </p:nvPr>
        </p:nvSpPr>
        <p:spPr>
          <a:xfrm>
            <a:off x="407937" y="-1261721"/>
            <a:ext cx="12188926" cy="3302001"/>
          </a:xfrm>
          <a:prstGeom prst="rect">
            <a:avLst/>
          </a:prstGeom>
        </p:spPr>
        <p:txBody>
          <a:bodyPr anchor="b"/>
          <a:lstStyle>
            <a:lvl1pPr>
              <a:defRPr sz="6900"/>
            </a:lvl1pPr>
          </a:lstStyle>
          <a:p>
            <a:pPr/>
            <a:r>
              <a:t>S3 Key Name Example</a:t>
            </a:r>
          </a:p>
        </p:txBody>
      </p:sp>
      <p:sp>
        <p:nvSpPr>
          <p:cNvPr id="522" name="The following sequential Key Names are not optimal:"/>
          <p:cNvSpPr txBox="1"/>
          <p:nvPr/>
        </p:nvSpPr>
        <p:spPr>
          <a:xfrm>
            <a:off x="1533080" y="3388970"/>
            <a:ext cx="808748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The following sequential Key Names are not optimal:</a:t>
            </a:r>
          </a:p>
        </p:txBody>
      </p:sp>
      <p:sp>
        <p:nvSpPr>
          <p:cNvPr id="523" name="mybucket/2019-08-21-01-00-00/cust1234234/photo1.jpg"/>
          <p:cNvSpPr txBox="1"/>
          <p:nvPr/>
        </p:nvSpPr>
        <p:spPr>
          <a:xfrm>
            <a:off x="1512151" y="39414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mybucket/2019-08-21-01-00-00/cust1234234/photo1.jpg</a:t>
            </a:r>
          </a:p>
        </p:txBody>
      </p:sp>
      <p:sp>
        <p:nvSpPr>
          <p:cNvPr id="524" name="mybucket/2019-08-21-01-00-00/cust3857422/photo2.jpg"/>
          <p:cNvSpPr txBox="1"/>
          <p:nvPr/>
        </p:nvSpPr>
        <p:spPr>
          <a:xfrm>
            <a:off x="1524354" y="44621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mybucket/2019-08-21-01-00-00/cust3857422/photo2.jpg</a:t>
            </a:r>
          </a:p>
        </p:txBody>
      </p:sp>
      <p:sp>
        <p:nvSpPr>
          <p:cNvPr id="525" name="mybucket/7eh4-2019-08-21-01-00-00/cust1234234/photo1.jpg"/>
          <p:cNvSpPr txBox="1"/>
          <p:nvPr/>
        </p:nvSpPr>
        <p:spPr>
          <a:xfrm>
            <a:off x="1501900" y="6440145"/>
            <a:ext cx="98475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mybucket/7eh4-2019-08-21-01-00-00/cust1234234/photo1.jpg</a:t>
            </a:r>
          </a:p>
        </p:txBody>
      </p:sp>
      <p:sp>
        <p:nvSpPr>
          <p:cNvPr id="526" name="mybucket/h35d-2019-08-21-01-00-00/cust3857422/photo2.jpg"/>
          <p:cNvSpPr txBox="1"/>
          <p:nvPr/>
        </p:nvSpPr>
        <p:spPr>
          <a:xfrm>
            <a:off x="1496261" y="6968783"/>
            <a:ext cx="985878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mybucket/h35d-2019-08-21-01-00-00/cust3857422/photo2.jpg</a:t>
            </a:r>
          </a:p>
        </p:txBody>
      </p:sp>
      <p:sp>
        <p:nvSpPr>
          <p:cNvPr id="527" name="mybucket/2019-08-21-01-00-00/cust1248473/photo3.jpg"/>
          <p:cNvSpPr txBox="1"/>
          <p:nvPr/>
        </p:nvSpPr>
        <p:spPr>
          <a:xfrm>
            <a:off x="1512151" y="49828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mybucket/2019-08-21-01-00-00/cust1248473/photo3.jpg</a:t>
            </a:r>
          </a:p>
        </p:txBody>
      </p:sp>
      <p:sp>
        <p:nvSpPr>
          <p:cNvPr id="528" name="For optimal performance, introduce some randomness into the key name,…"/>
          <p:cNvSpPr txBox="1"/>
          <p:nvPr/>
        </p:nvSpPr>
        <p:spPr>
          <a:xfrm>
            <a:off x="1506755" y="5535270"/>
            <a:ext cx="1122662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For optimal performance, introduce some randomness into the key name,</a:t>
            </a:r>
          </a:p>
          <a:p>
            <a:pPr algn="l"/>
            <a:r>
              <a:t>    e.g. prefix the key name with a 4-character hexadecimal hash:</a:t>
            </a:r>
          </a:p>
        </p:txBody>
      </p:sp>
      <p:sp>
        <p:nvSpPr>
          <p:cNvPr id="529" name="mybucket/o3n6-2019-08-21-01-00-00/cust1248473/photo3.jpg"/>
          <p:cNvSpPr txBox="1"/>
          <p:nvPr/>
        </p:nvSpPr>
        <p:spPr>
          <a:xfrm>
            <a:off x="1484109" y="7497420"/>
            <a:ext cx="98587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mybucket/o3n6-2019-08-21-01-00-00/cust1248473/photo3.jpg</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522"/>
                                        </p:tgtEl>
                                        <p:attrNameLst>
                                          <p:attrName>style.visibility</p:attrName>
                                        </p:attrNameLst>
                                      </p:cBhvr>
                                      <p:to>
                                        <p:strVal val="visible"/>
                                      </p:to>
                                    </p:set>
                                    <p:animEffect filter="fade" transition="in">
                                      <p:cBhvr>
                                        <p:cTn id="7" dur="1500"/>
                                        <p:tgtEl>
                                          <p:spTgt spid="52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lt" backwards="0">
                                    <p:tmAbs val="0"/>
                                  </p:iterate>
                                  <p:childTnLst>
                                    <p:set>
                                      <p:cBhvr>
                                        <p:cTn id="11" fill="hold"/>
                                        <p:tgtEl>
                                          <p:spTgt spid="523"/>
                                        </p:tgtEl>
                                        <p:attrNameLst>
                                          <p:attrName>style.visibility</p:attrName>
                                        </p:attrNameLst>
                                      </p:cBhvr>
                                      <p:to>
                                        <p:strVal val="visible"/>
                                      </p:to>
                                    </p:set>
                                    <p:animEffect filter="fade" transition="in">
                                      <p:cBhvr>
                                        <p:cTn id="12" dur="1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lt" backwards="0">
                                    <p:tmAbs val="0"/>
                                  </p:iterate>
                                  <p:childTnLst>
                                    <p:set>
                                      <p:cBhvr>
                                        <p:cTn id="16" fill="hold"/>
                                        <p:tgtEl>
                                          <p:spTgt spid="524"/>
                                        </p:tgtEl>
                                        <p:attrNameLst>
                                          <p:attrName>style.visibility</p:attrName>
                                        </p:attrNameLst>
                                      </p:cBhvr>
                                      <p:to>
                                        <p:strVal val="visible"/>
                                      </p:to>
                                    </p:set>
                                    <p:animEffect filter="fade" transition="in">
                                      <p:cBhvr>
                                        <p:cTn id="17" dur="1500"/>
                                        <p:tgtEl>
                                          <p:spTgt spid="52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lt" backwards="0">
                                    <p:tmAbs val="0"/>
                                  </p:iterate>
                                  <p:childTnLst>
                                    <p:set>
                                      <p:cBhvr>
                                        <p:cTn id="21" fill="hold"/>
                                        <p:tgtEl>
                                          <p:spTgt spid="527"/>
                                        </p:tgtEl>
                                        <p:attrNameLst>
                                          <p:attrName>style.visibility</p:attrName>
                                        </p:attrNameLst>
                                      </p:cBhvr>
                                      <p:to>
                                        <p:strVal val="visible"/>
                                      </p:to>
                                    </p:set>
                                    <p:animEffect filter="fade" transition="in">
                                      <p:cBhvr>
                                        <p:cTn id="22" dur="1500"/>
                                        <p:tgtEl>
                                          <p:spTgt spid="52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lt" backwards="0">
                                    <p:tmAbs val="0"/>
                                  </p:iterate>
                                  <p:childTnLst>
                                    <p:set>
                                      <p:cBhvr>
                                        <p:cTn id="26" fill="hold"/>
                                        <p:tgtEl>
                                          <p:spTgt spid="528"/>
                                        </p:tgtEl>
                                        <p:attrNameLst>
                                          <p:attrName>style.visibility</p:attrName>
                                        </p:attrNameLst>
                                      </p:cBhvr>
                                      <p:to>
                                        <p:strVal val="visible"/>
                                      </p:to>
                                    </p:set>
                                    <p:animEffect filter="fade" transition="in">
                                      <p:cBhvr>
                                        <p:cTn id="27" dur="1500"/>
                                        <p:tgtEl>
                                          <p:spTgt spid="5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lt" backwards="0">
                                    <p:tmAbs val="0"/>
                                  </p:iterate>
                                  <p:childTnLst>
                                    <p:set>
                                      <p:cBhvr>
                                        <p:cTn id="31" fill="hold"/>
                                        <p:tgtEl>
                                          <p:spTgt spid="525"/>
                                        </p:tgtEl>
                                        <p:attrNameLst>
                                          <p:attrName>style.visibility</p:attrName>
                                        </p:attrNameLst>
                                      </p:cBhvr>
                                      <p:to>
                                        <p:strVal val="visible"/>
                                      </p:to>
                                    </p:set>
                                    <p:animEffect filter="fade" transition="in">
                                      <p:cBhvr>
                                        <p:cTn id="32" dur="1500"/>
                                        <p:tgtEl>
                                          <p:spTgt spid="52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lt" backwards="0">
                                    <p:tmAbs val="0"/>
                                  </p:iterate>
                                  <p:childTnLst>
                                    <p:set>
                                      <p:cBhvr>
                                        <p:cTn id="36" fill="hold"/>
                                        <p:tgtEl>
                                          <p:spTgt spid="526"/>
                                        </p:tgtEl>
                                        <p:attrNameLst>
                                          <p:attrName>style.visibility</p:attrName>
                                        </p:attrNameLst>
                                      </p:cBhvr>
                                      <p:to>
                                        <p:strVal val="visible"/>
                                      </p:to>
                                    </p:set>
                                    <p:animEffect filter="fade" transition="in">
                                      <p:cBhvr>
                                        <p:cTn id="37" dur="1500"/>
                                        <p:tgtEl>
                                          <p:spTgt spid="526"/>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10" grpId="8" fill="hold">
                                  <p:stCondLst>
                                    <p:cond delay="0"/>
                                  </p:stCondLst>
                                  <p:iterate type="lt" backwards="0">
                                    <p:tmAbs val="0"/>
                                  </p:iterate>
                                  <p:childTnLst>
                                    <p:set>
                                      <p:cBhvr>
                                        <p:cTn id="41" fill="hold"/>
                                        <p:tgtEl>
                                          <p:spTgt spid="529"/>
                                        </p:tgtEl>
                                        <p:attrNameLst>
                                          <p:attrName>style.visibility</p:attrName>
                                        </p:attrNameLst>
                                      </p:cBhvr>
                                      <p:to>
                                        <p:strVal val="visible"/>
                                      </p:to>
                                    </p:set>
                                    <p:animEffect filter="fade" transition="in">
                                      <p:cBhvr>
                                        <p:cTn id="42" dur="1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 grpId="6"/>
      <p:bldP build="whole" bldLvl="1" animBg="1" rev="0" advAuto="0" spid="522" grpId="1"/>
      <p:bldP build="whole" bldLvl="1" animBg="1" rev="0" advAuto="0" spid="527" grpId="4"/>
      <p:bldP build="whole" bldLvl="1" animBg="1" rev="0" advAuto="0" spid="528" grpId="5"/>
      <p:bldP build="whole" bldLvl="1" animBg="1" rev="0" advAuto="0" spid="524" grpId="3"/>
      <p:bldP build="whole" bldLvl="1" animBg="1" rev="0" advAuto="0" spid="523" grpId="2"/>
      <p:bldP build="whole" bldLvl="1" animBg="1" rev="0" advAuto="0" spid="526" grpId="7"/>
      <p:bldP build="whole" bldLvl="1" animBg="1" rev="0" advAuto="0" spid="529" grpId="8"/>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Screenshot 2019-08-08 at 11.37.31 PM.png" descr="Screenshot 2019-08-08 at 11.37.31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Screenshot 2019-08-08 at 11.39.38 PM.png" descr="Screenshot 2019-08-08 at 11.39.38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Screenshot 2019-08-08 at 11.40.23 PM.png" descr="Screenshot 2019-08-08 at 11.40.23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